
<file path=[Content_Types].xml><?xml version="1.0" encoding="utf-8"?>
<Types xmlns="http://schemas.openxmlformats.org/package/2006/content-types">
  <Default Extension="png" ContentType="image/png"/>
  <Default Extension="jpeg" ContentType="image/jpeg"/>
  <Default Extension="MOV" ContentType="video/unknown"/>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4" r:id="rId1"/>
  </p:sldMasterIdLst>
  <p:notesMasterIdLst>
    <p:notesMasterId r:id="rId74"/>
  </p:notesMasterIdLst>
  <p:sldIdLst>
    <p:sldId id="256" r:id="rId2"/>
    <p:sldId id="301" r:id="rId3"/>
    <p:sldId id="451" r:id="rId4"/>
    <p:sldId id="452" r:id="rId5"/>
    <p:sldId id="453" r:id="rId6"/>
    <p:sldId id="491" r:id="rId7"/>
    <p:sldId id="490" r:id="rId8"/>
    <p:sldId id="456" r:id="rId9"/>
    <p:sldId id="457" r:id="rId10"/>
    <p:sldId id="492" r:id="rId11"/>
    <p:sldId id="494" r:id="rId12"/>
    <p:sldId id="495" r:id="rId13"/>
    <p:sldId id="496" r:id="rId14"/>
    <p:sldId id="497" r:id="rId15"/>
    <p:sldId id="498" r:id="rId16"/>
    <p:sldId id="499" r:id="rId17"/>
    <p:sldId id="500" r:id="rId18"/>
    <p:sldId id="501" r:id="rId19"/>
    <p:sldId id="459" r:id="rId20"/>
    <p:sldId id="503" r:id="rId21"/>
    <p:sldId id="504" r:id="rId22"/>
    <p:sldId id="464" r:id="rId23"/>
    <p:sldId id="505" r:id="rId24"/>
    <p:sldId id="506" r:id="rId25"/>
    <p:sldId id="507" r:id="rId26"/>
    <p:sldId id="509" r:id="rId27"/>
    <p:sldId id="458" r:id="rId28"/>
    <p:sldId id="536" r:id="rId29"/>
    <p:sldId id="510" r:id="rId30"/>
    <p:sldId id="511" r:id="rId31"/>
    <p:sldId id="512" r:id="rId32"/>
    <p:sldId id="513" r:id="rId33"/>
    <p:sldId id="535" r:id="rId34"/>
    <p:sldId id="514" r:id="rId35"/>
    <p:sldId id="515" r:id="rId36"/>
    <p:sldId id="516" r:id="rId37"/>
    <p:sldId id="517" r:id="rId38"/>
    <p:sldId id="524" r:id="rId39"/>
    <p:sldId id="518" r:id="rId40"/>
    <p:sldId id="525" r:id="rId41"/>
    <p:sldId id="526" r:id="rId42"/>
    <p:sldId id="527" r:id="rId43"/>
    <p:sldId id="528" r:id="rId44"/>
    <p:sldId id="529" r:id="rId45"/>
    <p:sldId id="530" r:id="rId46"/>
    <p:sldId id="467" r:id="rId47"/>
    <p:sldId id="468" r:id="rId48"/>
    <p:sldId id="466" r:id="rId49"/>
    <p:sldId id="532" r:id="rId50"/>
    <p:sldId id="533" r:id="rId51"/>
    <p:sldId id="534" r:id="rId52"/>
    <p:sldId id="558" r:id="rId53"/>
    <p:sldId id="559" r:id="rId54"/>
    <p:sldId id="537" r:id="rId55"/>
    <p:sldId id="531" r:id="rId56"/>
    <p:sldId id="557" r:id="rId57"/>
    <p:sldId id="538" r:id="rId58"/>
    <p:sldId id="540" r:id="rId59"/>
    <p:sldId id="489" r:id="rId60"/>
    <p:sldId id="539" r:id="rId61"/>
    <p:sldId id="542" r:id="rId62"/>
    <p:sldId id="553" r:id="rId63"/>
    <p:sldId id="554" r:id="rId64"/>
    <p:sldId id="555" r:id="rId65"/>
    <p:sldId id="556" r:id="rId66"/>
    <p:sldId id="545" r:id="rId67"/>
    <p:sldId id="547" r:id="rId68"/>
    <p:sldId id="550" r:id="rId69"/>
    <p:sldId id="548" r:id="rId70"/>
    <p:sldId id="546" r:id="rId71"/>
    <p:sldId id="551" r:id="rId72"/>
    <p:sldId id="552" r:id="rId73"/>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210D"/>
    <a:srgbClr val="FF6699"/>
    <a:srgbClr val="FF9900"/>
    <a:srgbClr val="2997B1"/>
    <a:srgbClr val="CC3399"/>
    <a:srgbClr val="FF0066"/>
    <a:srgbClr val="FF8585"/>
    <a:srgbClr val="F1925D"/>
    <a:srgbClr val="F9EDED"/>
    <a:srgbClr val="F1FB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56" autoAdjust="0"/>
    <p:restoredTop sz="77960" autoAdjust="0"/>
  </p:normalViewPr>
  <p:slideViewPr>
    <p:cSldViewPr>
      <p:cViewPr varScale="1">
        <p:scale>
          <a:sx n="86" d="100"/>
          <a:sy n="86" d="100"/>
        </p:scale>
        <p:origin x="-2214" y="-90"/>
      </p:cViewPr>
      <p:guideLst>
        <p:guide orient="horz" pos="2160"/>
        <p:guide pos="2880"/>
      </p:guideLst>
    </p:cSldViewPr>
  </p:slideViewPr>
  <p:outlineViewPr>
    <p:cViewPr>
      <p:scale>
        <a:sx n="33" d="100"/>
        <a:sy n="33" d="100"/>
      </p:scale>
      <p:origin x="0" y="-4285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9" d="100"/>
          <a:sy n="39" d="100"/>
        </p:scale>
        <p:origin x="-223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mk-MK"/>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65000"/>
                  <a:lumOff val="35000"/>
                </a:schemeClr>
              </a:solidFill>
              <a:latin typeface="+mn-lt"/>
              <a:ea typeface="+mn-ea"/>
              <a:cs typeface="+mn-cs"/>
            </a:defRPr>
          </a:pPr>
          <a:endParaRPr lang="mk-MK"/>
        </a:p>
      </c:txPr>
    </c:title>
    <c:autoTitleDeleted val="0"/>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МУСКУЛНИ ПОВРЕДИ НА ДОЛНИТЕ ЕКСТРЕМИТЕТИ (92%)</c:v>
                </c:pt>
              </c:strCache>
            </c:strRef>
          </c:tx>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dPt>
          <c:dPt>
            <c:idx val="1"/>
            <c:bubble3D val="0"/>
            <c:spPr>
              <a:solidFill>
                <a:schemeClr val="accent2"/>
              </a:solidFill>
              <a:ln>
                <a:noFill/>
              </a:ln>
              <a:effectLst>
                <a:outerShdw blurRad="88900" sx="102000" sy="102000" algn="ctr" rotWithShape="0">
                  <a:prstClr val="black">
                    <a:alpha val="20000"/>
                  </a:prstClr>
                </a:outerShdw>
              </a:effectLst>
              <a:scene3d>
                <a:camera prst="orthographicFront"/>
                <a:lightRig rig="threePt" dir="t"/>
              </a:scene3d>
              <a:sp3d prstMaterial="matte"/>
            </c:spPr>
          </c:dPt>
          <c:dPt>
            <c:idx val="2"/>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dPt>
          <c:dPt>
            <c:idx val="3"/>
            <c:bubble3D val="0"/>
            <c:spPr>
              <a:solidFill>
                <a:schemeClr val="accent4"/>
              </a:solidFill>
              <a:ln>
                <a:noFill/>
              </a:ln>
              <a:effectLst>
                <a:outerShdw blurRad="88900" sx="102000" sy="102000" algn="ctr" rotWithShape="0">
                  <a:prstClr val="black">
                    <a:alpha val="20000"/>
                  </a:prstClr>
                </a:outerShdw>
              </a:effectLst>
              <a:scene3d>
                <a:camera prst="orthographicFront"/>
                <a:lightRig rig="threePt" dir="t"/>
              </a:scene3d>
              <a:sp3d prstMaterial="matte"/>
            </c:spPr>
          </c:dPt>
          <c:dLbls>
            <c:spPr>
              <a:solidFill>
                <a:prstClr val="white">
                  <a:alpha val="75000"/>
                </a:prstClr>
              </a:solidFill>
              <a:ln w="9525">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mk-MK"/>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Sheet1!$A$2:$A$5</c:f>
              <c:strCache>
                <c:ptCount val="4"/>
                <c:pt idx="0">
                  <c:v>Хамстринг</c:v>
                </c:pt>
                <c:pt idx="1">
                  <c:v>Квадрицепс</c:v>
                </c:pt>
                <c:pt idx="2">
                  <c:v>Аддуктори</c:v>
                </c:pt>
                <c:pt idx="3">
                  <c:v>Потколеница</c:v>
                </c:pt>
              </c:strCache>
            </c:strRef>
          </c:cat>
          <c:val>
            <c:numRef>
              <c:f>Sheet1!$B$2:$B$5</c:f>
              <c:numCache>
                <c:formatCode>0%</c:formatCode>
                <c:ptCount val="4"/>
                <c:pt idx="0">
                  <c:v>0.37</c:v>
                </c:pt>
                <c:pt idx="1">
                  <c:v>0.19</c:v>
                </c:pt>
                <c:pt idx="2">
                  <c:v>0.23</c:v>
                </c:pt>
                <c:pt idx="3">
                  <c:v>0.13</c:v>
                </c:pt>
              </c:numCache>
            </c:numRef>
          </c:val>
        </c:ser>
        <c:dLbls>
          <c:showLegendKey val="0"/>
          <c:showVal val="0"/>
          <c:showCatName val="0"/>
          <c:showSerName val="0"/>
          <c:showPercent val="1"/>
          <c:showBubbleSize val="0"/>
          <c:showLeaderLines val="0"/>
        </c:dLbls>
      </c:pie3DChart>
      <c:spPr>
        <a:noFill/>
        <a:ln>
          <a:noFill/>
        </a:ln>
        <a:effectLst/>
      </c:spPr>
    </c:plotArea>
    <c:legend>
      <c:legendPos val="r"/>
      <c:layout>
        <c:manualLayout>
          <c:xMode val="edge"/>
          <c:yMode val="edge"/>
          <c:x val="0.74746252210615283"/>
          <c:y val="0.27937330202145783"/>
          <c:w val="0.24319153792593476"/>
          <c:h val="0.42286135285720866"/>
        </c:manualLayout>
      </c:layout>
      <c:overlay val="0"/>
      <c:spPr>
        <a:solidFill>
          <a:schemeClr val="lt1">
            <a:alpha val="78000"/>
          </a:schemeClr>
        </a:solidFill>
        <a:ln>
          <a:noFill/>
        </a:ln>
        <a:effectLst/>
      </c:spPr>
      <c:txPr>
        <a:bodyPr rot="0" spcFirstLastPara="1" vertOverflow="ellipsis" vert="horz" wrap="square" anchor="ctr" anchorCtr="1"/>
        <a:lstStyle/>
        <a:p>
          <a:pPr>
            <a:defRPr sz="1800" b="0" i="0" u="none" strike="noStrike" kern="1200" baseline="0">
              <a:solidFill>
                <a:schemeClr val="dk1">
                  <a:lumMod val="65000"/>
                  <a:lumOff val="35000"/>
                </a:schemeClr>
              </a:solidFill>
              <a:latin typeface="+mn-lt"/>
              <a:ea typeface="+mn-ea"/>
              <a:cs typeface="+mn-cs"/>
            </a:defRPr>
          </a:pPr>
          <a:endParaRPr lang="mk-MK"/>
        </a:p>
      </c:txPr>
    </c:legend>
    <c:plotVisOnly val="1"/>
    <c:dispBlanksAs val="gap"/>
    <c:showDLblsOverMax val="0"/>
  </c:chart>
  <c:spPr>
    <a:pattFill prst="dkDnDiag">
      <a:fgClr>
        <a:schemeClr val="lt1">
          <a:lumMod val="95000"/>
        </a:schemeClr>
      </a:fgClr>
      <a:bgClr>
        <a:schemeClr val="lt1"/>
      </a:bgClr>
    </a:pattFill>
    <a:ln w="9525" cap="flat" cmpd="sng" algn="ctr">
      <a:solidFill>
        <a:schemeClr val="dk1">
          <a:lumMod val="15000"/>
          <a:lumOff val="85000"/>
        </a:schemeClr>
      </a:solidFill>
      <a:round/>
    </a:ln>
    <a:effectLst/>
  </c:spPr>
  <c:txPr>
    <a:bodyPr/>
    <a:lstStyle/>
    <a:p>
      <a:pPr>
        <a:defRPr/>
      </a:pPr>
      <a:endParaRPr lang="mk-MK"/>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B4DCAA-E392-4520-8013-5516E12C370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5BE375B-CA89-472E-9D2B-23B1ED4C0F25}">
      <dgm:prSet phldrT="[Text]" custT="1"/>
      <dgm:spPr/>
      <dgm:t>
        <a:bodyPr/>
        <a:lstStyle/>
        <a:p>
          <a:endParaRPr lang="en-US" sz="2400" b="1" dirty="0"/>
        </a:p>
      </dgm:t>
    </dgm:pt>
    <dgm:pt modelId="{4A4302F2-0C3E-4B6C-8606-CDFF331B2929}" type="parTrans" cxnId="{02E724FA-6186-4881-8300-EDE948932A2B}">
      <dgm:prSet/>
      <dgm:spPr/>
      <dgm:t>
        <a:bodyPr/>
        <a:lstStyle/>
        <a:p>
          <a:endParaRPr lang="en-US"/>
        </a:p>
      </dgm:t>
    </dgm:pt>
    <dgm:pt modelId="{46F85FF1-D1FF-428A-B7DF-32639B7D56B0}" type="sibTrans" cxnId="{02E724FA-6186-4881-8300-EDE948932A2B}">
      <dgm:prSet/>
      <dgm:spPr/>
      <dgm:t>
        <a:bodyPr/>
        <a:lstStyle/>
        <a:p>
          <a:endParaRPr lang="en-US"/>
        </a:p>
      </dgm:t>
    </dgm:pt>
    <dgm:pt modelId="{2DDA2593-6CDF-4A18-93C6-E10585EE9A2E}">
      <dgm:prSet phldrT="[Text]" custT="1"/>
      <dgm:spPr/>
      <dgm:t>
        <a:bodyPr/>
        <a:lstStyle/>
        <a:p>
          <a:endParaRPr lang="en-US" sz="2400" b="1" dirty="0"/>
        </a:p>
      </dgm:t>
    </dgm:pt>
    <dgm:pt modelId="{E0AC0203-EA04-448D-A96C-F9ED03F15789}" type="parTrans" cxnId="{878FEA52-BED1-4876-BC28-44F14499CAAF}">
      <dgm:prSet/>
      <dgm:spPr/>
      <dgm:t>
        <a:bodyPr/>
        <a:lstStyle/>
        <a:p>
          <a:endParaRPr lang="en-US"/>
        </a:p>
      </dgm:t>
    </dgm:pt>
    <dgm:pt modelId="{C48895CF-44E0-4EBA-A12D-1092581A5BCE}" type="sibTrans" cxnId="{878FEA52-BED1-4876-BC28-44F14499CAAF}">
      <dgm:prSet/>
      <dgm:spPr/>
      <dgm:t>
        <a:bodyPr/>
        <a:lstStyle/>
        <a:p>
          <a:endParaRPr lang="en-US"/>
        </a:p>
      </dgm:t>
    </dgm:pt>
    <dgm:pt modelId="{9BA75CBD-F1EB-45FB-99A5-BED9E1A2791F}">
      <dgm:prSet phldrT="[Text]" custT="1"/>
      <dgm:spPr/>
      <dgm:t>
        <a:bodyPr/>
        <a:lstStyle/>
        <a:p>
          <a:pPr algn="ctr"/>
          <a:r>
            <a:rPr kumimoji="1" lang="en-US" sz="2400" b="1" dirty="0" smtClean="0">
              <a:latin typeface="Arial" pitchFamily="34" charset="0"/>
              <a:cs typeface="Arial" pitchFamily="34" charset="0"/>
            </a:rPr>
            <a:t>M.BICEPS FEMORIS</a:t>
          </a:r>
          <a:endParaRPr lang="en-US" sz="2400" b="1" dirty="0">
            <a:latin typeface="Arial" pitchFamily="34" charset="0"/>
            <a:cs typeface="Arial" pitchFamily="34" charset="0"/>
          </a:endParaRPr>
        </a:p>
      </dgm:t>
    </dgm:pt>
    <dgm:pt modelId="{8C5C5C28-CAA8-4B1F-AD49-74F5A5475667}" type="parTrans" cxnId="{FA63D75C-D704-4299-8BB6-5BAE41BAE4C8}">
      <dgm:prSet/>
      <dgm:spPr/>
      <dgm:t>
        <a:bodyPr/>
        <a:lstStyle/>
        <a:p>
          <a:endParaRPr lang="en-US"/>
        </a:p>
      </dgm:t>
    </dgm:pt>
    <dgm:pt modelId="{12CF131A-26EF-45D4-B3B4-80E729A1E945}" type="sibTrans" cxnId="{FA63D75C-D704-4299-8BB6-5BAE41BAE4C8}">
      <dgm:prSet/>
      <dgm:spPr/>
      <dgm:t>
        <a:bodyPr/>
        <a:lstStyle/>
        <a:p>
          <a:endParaRPr lang="en-US"/>
        </a:p>
      </dgm:t>
    </dgm:pt>
    <dgm:pt modelId="{741FFD6E-6D21-40D7-8979-3D053B9EDEF4}">
      <dgm:prSet custT="1"/>
      <dgm:spPr/>
      <dgm:t>
        <a:bodyPr/>
        <a:lstStyle/>
        <a:p>
          <a:pPr algn="ctr"/>
          <a:r>
            <a:rPr lang="mk-MK" sz="2400" b="1" dirty="0" smtClean="0">
              <a:latin typeface="Arial" pitchFamily="34" charset="0"/>
              <a:cs typeface="Arial" pitchFamily="34" charset="0"/>
            </a:rPr>
            <a:t>НАТПРЕВАР</a:t>
          </a:r>
          <a:endParaRPr lang="en-US" sz="2400" b="1" dirty="0" smtClean="0">
            <a:latin typeface="Arial" pitchFamily="34" charset="0"/>
            <a:cs typeface="Arial" pitchFamily="34" charset="0"/>
          </a:endParaRPr>
        </a:p>
      </dgm:t>
    </dgm:pt>
    <dgm:pt modelId="{3D4938EE-3ECD-4B49-8C8E-13808B95558F}" type="parTrans" cxnId="{1BA7A6CB-528A-40A7-B670-94346E2A66D2}">
      <dgm:prSet/>
      <dgm:spPr/>
      <dgm:t>
        <a:bodyPr/>
        <a:lstStyle/>
        <a:p>
          <a:endParaRPr lang="en-US"/>
        </a:p>
      </dgm:t>
    </dgm:pt>
    <dgm:pt modelId="{B389F3A7-EB36-423F-A876-965ACF837DD6}" type="sibTrans" cxnId="{1BA7A6CB-528A-40A7-B670-94346E2A66D2}">
      <dgm:prSet/>
      <dgm:spPr/>
      <dgm:t>
        <a:bodyPr/>
        <a:lstStyle/>
        <a:p>
          <a:endParaRPr lang="en-US"/>
        </a:p>
      </dgm:t>
    </dgm:pt>
    <dgm:pt modelId="{E081ECF8-EF9E-4CCF-BB65-84BADF4D10EC}">
      <dgm:prSet/>
      <dgm:spPr/>
      <dgm:t>
        <a:bodyPr/>
        <a:lstStyle/>
        <a:p>
          <a:pPr algn="l">
            <a:lnSpc>
              <a:spcPct val="90000"/>
            </a:lnSpc>
            <a:spcAft>
              <a:spcPct val="15000"/>
            </a:spcAft>
          </a:pPr>
          <a:endParaRPr lang="en-US" sz="4400" dirty="0" smtClean="0">
            <a:latin typeface="Arial" pitchFamily="34" charset="0"/>
            <a:cs typeface="Arial" pitchFamily="34" charset="0"/>
          </a:endParaRPr>
        </a:p>
      </dgm:t>
    </dgm:pt>
    <dgm:pt modelId="{B8DF81D0-1F82-4260-9F63-61898E93EB26}" type="sibTrans" cxnId="{BBA5CE78-7E47-4CE9-897E-5030EF7F4DD3}">
      <dgm:prSet/>
      <dgm:spPr/>
      <dgm:t>
        <a:bodyPr/>
        <a:lstStyle/>
        <a:p>
          <a:endParaRPr lang="en-US"/>
        </a:p>
      </dgm:t>
    </dgm:pt>
    <dgm:pt modelId="{21EC9747-67E0-4464-9069-E075FD21DEFF}" type="parTrans" cxnId="{BBA5CE78-7E47-4CE9-897E-5030EF7F4DD3}">
      <dgm:prSet/>
      <dgm:spPr/>
      <dgm:t>
        <a:bodyPr/>
        <a:lstStyle/>
        <a:p>
          <a:endParaRPr lang="en-US"/>
        </a:p>
      </dgm:t>
    </dgm:pt>
    <dgm:pt modelId="{1D55BF71-D87D-4257-A3B7-C9F0F3C4E499}">
      <dgm:prSet custT="1"/>
      <dgm:spPr/>
      <dgm:t>
        <a:bodyPr/>
        <a:lstStyle/>
        <a:p>
          <a:pPr algn="ctr">
            <a:lnSpc>
              <a:spcPts val="3000"/>
            </a:lnSpc>
            <a:spcAft>
              <a:spcPts val="600"/>
            </a:spcAft>
          </a:pPr>
          <a:r>
            <a:rPr kumimoji="1" lang="mk-MK" sz="2400" b="1" dirty="0" smtClean="0">
              <a:latin typeface="Arial" pitchFamily="34" charset="0"/>
              <a:cs typeface="Arial" pitchFamily="34" charset="0"/>
            </a:rPr>
            <a:t>ШУТ</a:t>
          </a:r>
          <a:endParaRPr kumimoji="1" lang="en-US" sz="2400" b="1" dirty="0" smtClean="0">
            <a:latin typeface="Arial" pitchFamily="34" charset="0"/>
            <a:cs typeface="Arial" pitchFamily="34" charset="0"/>
          </a:endParaRPr>
        </a:p>
      </dgm:t>
    </dgm:pt>
    <dgm:pt modelId="{AC17B900-E5D1-46FA-85AE-D7669A8DAE59}" type="sibTrans" cxnId="{6229CCE3-DC65-4F8E-9E5F-5E249268C01A}">
      <dgm:prSet/>
      <dgm:spPr/>
      <dgm:t>
        <a:bodyPr/>
        <a:lstStyle/>
        <a:p>
          <a:endParaRPr lang="en-US"/>
        </a:p>
      </dgm:t>
    </dgm:pt>
    <dgm:pt modelId="{E70BEC60-F12D-4E6E-A14D-BB22B3D4731D}" type="parTrans" cxnId="{6229CCE3-DC65-4F8E-9E5F-5E249268C01A}">
      <dgm:prSet/>
      <dgm:spPr/>
      <dgm:t>
        <a:bodyPr/>
        <a:lstStyle/>
        <a:p>
          <a:endParaRPr lang="en-US"/>
        </a:p>
      </dgm:t>
    </dgm:pt>
    <dgm:pt modelId="{FB9E2832-B800-4CE2-81E8-890F561C4D26}">
      <dgm:prSet phldrT="[Text]" custT="1"/>
      <dgm:spPr/>
      <dgm:t>
        <a:bodyPr/>
        <a:lstStyle/>
        <a:p>
          <a:pPr algn="ctr">
            <a:lnSpc>
              <a:spcPct val="90000"/>
            </a:lnSpc>
            <a:spcAft>
              <a:spcPct val="15000"/>
            </a:spcAft>
          </a:pPr>
          <a:r>
            <a:rPr lang="en-US" sz="2400" b="1" dirty="0" smtClean="0">
              <a:latin typeface="Arial" pitchFamily="34" charset="0"/>
              <a:cs typeface="Arial" pitchFamily="34" charset="0"/>
            </a:rPr>
            <a:t>M.RECTUS FEMORIS</a:t>
          </a:r>
          <a:endParaRPr lang="en-US" sz="2400" b="1" dirty="0">
            <a:latin typeface="Arial" pitchFamily="34" charset="0"/>
            <a:cs typeface="Arial" pitchFamily="34" charset="0"/>
          </a:endParaRPr>
        </a:p>
      </dgm:t>
    </dgm:pt>
    <dgm:pt modelId="{C85B232E-E085-4192-BAA9-1EA9CA520EE4}" type="sibTrans" cxnId="{71F360C9-C899-432B-AE5D-E029790CA342}">
      <dgm:prSet/>
      <dgm:spPr/>
      <dgm:t>
        <a:bodyPr/>
        <a:lstStyle/>
        <a:p>
          <a:endParaRPr lang="en-US"/>
        </a:p>
      </dgm:t>
    </dgm:pt>
    <dgm:pt modelId="{3BA438F0-871F-4B15-8C07-8DD3270D7E74}" type="parTrans" cxnId="{71F360C9-C899-432B-AE5D-E029790CA342}">
      <dgm:prSet/>
      <dgm:spPr/>
      <dgm:t>
        <a:bodyPr/>
        <a:lstStyle/>
        <a:p>
          <a:endParaRPr lang="en-US"/>
        </a:p>
      </dgm:t>
    </dgm:pt>
    <dgm:pt modelId="{DE5BF960-A273-40F2-92D9-2AF8D3FD1C2D}">
      <dgm:prSet phldrT="[Text]" custT="1"/>
      <dgm:spPr/>
      <dgm:t>
        <a:bodyPr/>
        <a:lstStyle/>
        <a:p>
          <a:pPr algn="ctr"/>
          <a:r>
            <a:rPr lang="mk-MK" sz="2400" b="1" dirty="0" smtClean="0">
              <a:latin typeface="Arial" pitchFamily="34" charset="0"/>
              <a:cs typeface="Arial" pitchFamily="34" charset="0"/>
            </a:rPr>
            <a:t>СПРИНТ и БРЗИНСКО ТРЧАЊЕ</a:t>
          </a:r>
          <a:endParaRPr lang="en-US" sz="2400" b="1" dirty="0">
            <a:latin typeface="Arial" pitchFamily="34" charset="0"/>
            <a:cs typeface="Arial" pitchFamily="34" charset="0"/>
          </a:endParaRPr>
        </a:p>
      </dgm:t>
    </dgm:pt>
    <dgm:pt modelId="{2CE66AE2-DD1D-4ED8-9C1E-DB230E1D7308}" type="parTrans" cxnId="{60060D99-127A-45BD-A8F5-2247FBE83C0B}">
      <dgm:prSet/>
      <dgm:spPr/>
      <dgm:t>
        <a:bodyPr/>
        <a:lstStyle/>
        <a:p>
          <a:endParaRPr lang="en-GB"/>
        </a:p>
      </dgm:t>
    </dgm:pt>
    <dgm:pt modelId="{9F2D234B-5829-4DA8-8A64-680AC39276B3}" type="sibTrans" cxnId="{60060D99-127A-45BD-A8F5-2247FBE83C0B}">
      <dgm:prSet/>
      <dgm:spPr/>
      <dgm:t>
        <a:bodyPr/>
        <a:lstStyle/>
        <a:p>
          <a:endParaRPr lang="en-GB"/>
        </a:p>
      </dgm:t>
    </dgm:pt>
    <dgm:pt modelId="{78F7FFB1-3A8A-4DBA-822F-F5753F85FE73}">
      <dgm:prSet custT="1"/>
      <dgm:spPr/>
      <dgm:t>
        <a:bodyPr/>
        <a:lstStyle/>
        <a:p>
          <a:pPr algn="ctr">
            <a:lnSpc>
              <a:spcPts val="3000"/>
            </a:lnSpc>
            <a:spcAft>
              <a:spcPts val="600"/>
            </a:spcAft>
          </a:pPr>
          <a:r>
            <a:rPr kumimoji="1" lang="mk-MK" sz="2400" b="1" dirty="0" smtClean="0">
              <a:latin typeface="Arial" pitchFamily="34" charset="0"/>
              <a:cs typeface="Arial" pitchFamily="34" charset="0"/>
            </a:rPr>
            <a:t>+ТРЕНИНГ</a:t>
          </a:r>
          <a:endParaRPr kumimoji="1" lang="en-US" sz="2400" b="1" dirty="0" smtClean="0">
            <a:latin typeface="Arial" pitchFamily="34" charset="0"/>
            <a:cs typeface="Arial" pitchFamily="34" charset="0"/>
          </a:endParaRPr>
        </a:p>
      </dgm:t>
    </dgm:pt>
    <dgm:pt modelId="{E08D4BBA-C723-428B-9734-DCFF068FBDDA}" type="parTrans" cxnId="{47EFD63A-23BD-41B9-BE38-0D92A65AA22E}">
      <dgm:prSet/>
      <dgm:spPr/>
      <dgm:t>
        <a:bodyPr/>
        <a:lstStyle/>
        <a:p>
          <a:endParaRPr lang="en-GB"/>
        </a:p>
      </dgm:t>
    </dgm:pt>
    <dgm:pt modelId="{A6BB167C-AB84-4671-98C0-E6279246562B}" type="sibTrans" cxnId="{47EFD63A-23BD-41B9-BE38-0D92A65AA22E}">
      <dgm:prSet/>
      <dgm:spPr/>
      <dgm:t>
        <a:bodyPr/>
        <a:lstStyle/>
        <a:p>
          <a:endParaRPr lang="en-GB"/>
        </a:p>
      </dgm:t>
    </dgm:pt>
    <dgm:pt modelId="{86452654-97CA-4457-A40A-C01EF1BB3189}">
      <dgm:prSet phldrT="[Text]" custT="1"/>
      <dgm:spPr/>
      <dgm:t>
        <a:bodyPr/>
        <a:lstStyle/>
        <a:p>
          <a:pPr algn="ctr"/>
          <a:endParaRPr lang="en-US" sz="2400" b="1" dirty="0">
            <a:latin typeface="Arial" pitchFamily="34" charset="0"/>
            <a:cs typeface="Arial" pitchFamily="34" charset="0"/>
          </a:endParaRPr>
        </a:p>
      </dgm:t>
    </dgm:pt>
    <dgm:pt modelId="{AF2501AC-7F2A-48A8-9F14-AF1E236922DE}" type="parTrans" cxnId="{316C970E-7DEB-4F22-9710-92D8D25AAC74}">
      <dgm:prSet/>
      <dgm:spPr/>
      <dgm:t>
        <a:bodyPr/>
        <a:lstStyle/>
        <a:p>
          <a:endParaRPr lang="en-GB"/>
        </a:p>
      </dgm:t>
    </dgm:pt>
    <dgm:pt modelId="{F61D37C4-5371-41E4-934D-92440CCBF1BF}" type="sibTrans" cxnId="{316C970E-7DEB-4F22-9710-92D8D25AAC74}">
      <dgm:prSet/>
      <dgm:spPr/>
      <dgm:t>
        <a:bodyPr/>
        <a:lstStyle/>
        <a:p>
          <a:endParaRPr lang="en-GB"/>
        </a:p>
      </dgm:t>
    </dgm:pt>
    <dgm:pt modelId="{CF7C3ECB-67C8-4E7A-B840-59BFE1B874BC}">
      <dgm:prSet phldrT="[Text]" custT="1"/>
      <dgm:spPr/>
      <dgm:t>
        <a:bodyPr/>
        <a:lstStyle/>
        <a:p>
          <a:pPr algn="ctr"/>
          <a:endParaRPr lang="en-US" sz="2400" b="1" dirty="0">
            <a:latin typeface="Arial" pitchFamily="34" charset="0"/>
            <a:cs typeface="Arial" pitchFamily="34" charset="0"/>
          </a:endParaRPr>
        </a:p>
      </dgm:t>
    </dgm:pt>
    <dgm:pt modelId="{E807A469-35E4-491D-8C96-230ADD56FAAB}" type="parTrans" cxnId="{23ED7A30-70A7-4757-9599-E6FE8D2F1794}">
      <dgm:prSet/>
      <dgm:spPr/>
      <dgm:t>
        <a:bodyPr/>
        <a:lstStyle/>
        <a:p>
          <a:endParaRPr lang="en-GB"/>
        </a:p>
      </dgm:t>
    </dgm:pt>
    <dgm:pt modelId="{32A9FB15-D790-4F24-B9E4-7C2093DEAC4F}" type="sibTrans" cxnId="{23ED7A30-70A7-4757-9599-E6FE8D2F1794}">
      <dgm:prSet/>
      <dgm:spPr/>
      <dgm:t>
        <a:bodyPr/>
        <a:lstStyle/>
        <a:p>
          <a:endParaRPr lang="en-GB"/>
        </a:p>
      </dgm:t>
    </dgm:pt>
    <dgm:pt modelId="{7C1EF6B6-BC89-4EB0-84A5-22EA6CB000A3}">
      <dgm:prSet phldrT="[Text]" custT="1"/>
      <dgm:spPr/>
      <dgm:t>
        <a:bodyPr/>
        <a:lstStyle/>
        <a:p>
          <a:pPr algn="ctr">
            <a:lnSpc>
              <a:spcPct val="90000"/>
            </a:lnSpc>
            <a:spcAft>
              <a:spcPct val="15000"/>
            </a:spcAft>
          </a:pPr>
          <a:endParaRPr lang="en-US" sz="2400" b="1" dirty="0">
            <a:latin typeface="Arial" pitchFamily="34" charset="0"/>
            <a:cs typeface="Arial" pitchFamily="34" charset="0"/>
          </a:endParaRPr>
        </a:p>
      </dgm:t>
    </dgm:pt>
    <dgm:pt modelId="{EDC6CED6-B2E8-4998-AF66-51BC506DE9AB}" type="parTrans" cxnId="{61D8818D-AD1D-4313-BA29-BC723C595103}">
      <dgm:prSet/>
      <dgm:spPr/>
      <dgm:t>
        <a:bodyPr/>
        <a:lstStyle/>
        <a:p>
          <a:endParaRPr lang="en-GB"/>
        </a:p>
      </dgm:t>
    </dgm:pt>
    <dgm:pt modelId="{5ED917BC-4902-40D9-924B-B1E6BBF2F2E2}" type="sibTrans" cxnId="{61D8818D-AD1D-4313-BA29-BC723C595103}">
      <dgm:prSet/>
      <dgm:spPr/>
      <dgm:t>
        <a:bodyPr/>
        <a:lstStyle/>
        <a:p>
          <a:endParaRPr lang="en-GB"/>
        </a:p>
      </dgm:t>
    </dgm:pt>
    <dgm:pt modelId="{BC0D0F75-1DEE-4F65-8F03-48EEA85F6AC9}">
      <dgm:prSet custT="1"/>
      <dgm:spPr/>
      <dgm:t>
        <a:bodyPr/>
        <a:lstStyle/>
        <a:p>
          <a:pPr algn="ctr">
            <a:lnSpc>
              <a:spcPts val="3000"/>
            </a:lnSpc>
            <a:spcAft>
              <a:spcPts val="600"/>
            </a:spcAft>
          </a:pPr>
          <a:endParaRPr kumimoji="1" lang="en-US" sz="2400" b="1" dirty="0" smtClean="0">
            <a:latin typeface="Arial" pitchFamily="34" charset="0"/>
            <a:cs typeface="Arial" pitchFamily="34" charset="0"/>
          </a:endParaRPr>
        </a:p>
      </dgm:t>
    </dgm:pt>
    <dgm:pt modelId="{4A6FD946-E6A8-411F-8F54-0D52982CCAF8}" type="parTrans" cxnId="{18D55709-B90C-4B5A-A110-CB556A512E89}">
      <dgm:prSet/>
      <dgm:spPr/>
      <dgm:t>
        <a:bodyPr/>
        <a:lstStyle/>
        <a:p>
          <a:endParaRPr lang="en-GB"/>
        </a:p>
      </dgm:t>
    </dgm:pt>
    <dgm:pt modelId="{B66A1FB8-9744-4A1C-8061-1C0C5B2A679F}" type="sibTrans" cxnId="{18D55709-B90C-4B5A-A110-CB556A512E89}">
      <dgm:prSet/>
      <dgm:spPr/>
      <dgm:t>
        <a:bodyPr/>
        <a:lstStyle/>
        <a:p>
          <a:endParaRPr lang="en-GB"/>
        </a:p>
      </dgm:t>
    </dgm:pt>
    <dgm:pt modelId="{FDD863B8-D59B-4727-BFDC-D358E0C77D27}">
      <dgm:prSet phldrT="[Text]" custT="1"/>
      <dgm:spPr/>
      <dgm:t>
        <a:bodyPr/>
        <a:lstStyle/>
        <a:p>
          <a:pPr algn="ctr">
            <a:lnSpc>
              <a:spcPct val="90000"/>
            </a:lnSpc>
            <a:spcAft>
              <a:spcPct val="15000"/>
            </a:spcAft>
          </a:pPr>
          <a:endParaRPr lang="en-US" sz="2400" b="1" dirty="0">
            <a:latin typeface="Arial" pitchFamily="34" charset="0"/>
            <a:cs typeface="Arial" pitchFamily="34" charset="0"/>
          </a:endParaRPr>
        </a:p>
      </dgm:t>
    </dgm:pt>
    <dgm:pt modelId="{D4216E26-FD18-428C-BF44-96B6C109A2BE}" type="parTrans" cxnId="{A15EDCF5-18FE-4F00-956A-56DC1B49D8BC}">
      <dgm:prSet/>
      <dgm:spPr/>
    </dgm:pt>
    <dgm:pt modelId="{6C6F206C-DD18-4466-A598-5E850BE7156A}" type="sibTrans" cxnId="{A15EDCF5-18FE-4F00-956A-56DC1B49D8BC}">
      <dgm:prSet/>
      <dgm:spPr/>
    </dgm:pt>
    <dgm:pt modelId="{0CB6B3C8-5837-409A-A743-4549A69EAEAB}">
      <dgm:prSet phldrT="[Text]" custT="1"/>
      <dgm:spPr/>
      <dgm:t>
        <a:bodyPr/>
        <a:lstStyle/>
        <a:p>
          <a:pPr algn="ctr"/>
          <a:endParaRPr lang="en-US" sz="2400" b="1" dirty="0">
            <a:latin typeface="Arial" pitchFamily="34" charset="0"/>
            <a:cs typeface="Arial" pitchFamily="34" charset="0"/>
          </a:endParaRPr>
        </a:p>
      </dgm:t>
    </dgm:pt>
    <dgm:pt modelId="{FED68860-83CC-46BD-8791-1B30C052CBDE}" type="parTrans" cxnId="{7992AE59-B0A3-4CA4-928E-25EDA47FB661}">
      <dgm:prSet/>
      <dgm:spPr/>
    </dgm:pt>
    <dgm:pt modelId="{FDA0117A-9BE2-4AB6-BFF6-5EE81F404EB6}" type="sibTrans" cxnId="{7992AE59-B0A3-4CA4-928E-25EDA47FB661}">
      <dgm:prSet/>
      <dgm:spPr/>
    </dgm:pt>
    <dgm:pt modelId="{148F3396-256D-49C0-8C7E-2ABB35C3492D}" type="pres">
      <dgm:prSet presAssocID="{B1B4DCAA-E392-4520-8013-5516E12C3707}" presName="Name0" presStyleCnt="0">
        <dgm:presLayoutVars>
          <dgm:dir/>
          <dgm:animLvl val="lvl"/>
          <dgm:resizeHandles val="exact"/>
        </dgm:presLayoutVars>
      </dgm:prSet>
      <dgm:spPr/>
      <dgm:t>
        <a:bodyPr/>
        <a:lstStyle/>
        <a:p>
          <a:endParaRPr lang="en-US"/>
        </a:p>
      </dgm:t>
    </dgm:pt>
    <dgm:pt modelId="{BE583484-1968-4A56-8C8F-C5A5EE104190}" type="pres">
      <dgm:prSet presAssocID="{D5BE375B-CA89-472E-9D2B-23B1ED4C0F25}" presName="composite" presStyleCnt="0"/>
      <dgm:spPr/>
    </dgm:pt>
    <dgm:pt modelId="{119EF3F5-2C9A-4ACB-A2B1-4C331EAD424E}" type="pres">
      <dgm:prSet presAssocID="{D5BE375B-CA89-472E-9D2B-23B1ED4C0F25}" presName="parTx" presStyleLbl="alignNode1" presStyleIdx="0" presStyleCnt="2" custLinFactNeighborX="-6084" custLinFactNeighborY="1681">
        <dgm:presLayoutVars>
          <dgm:chMax val="0"/>
          <dgm:chPref val="0"/>
          <dgm:bulletEnabled val="1"/>
        </dgm:presLayoutVars>
      </dgm:prSet>
      <dgm:spPr/>
      <dgm:t>
        <a:bodyPr/>
        <a:lstStyle/>
        <a:p>
          <a:endParaRPr lang="en-US"/>
        </a:p>
      </dgm:t>
    </dgm:pt>
    <dgm:pt modelId="{B5C38C32-0FD5-4C65-98A9-450C366ADC6C}" type="pres">
      <dgm:prSet presAssocID="{D5BE375B-CA89-472E-9D2B-23B1ED4C0F25}" presName="desTx" presStyleLbl="alignAccFollowNode1" presStyleIdx="0" presStyleCnt="2">
        <dgm:presLayoutVars>
          <dgm:bulletEnabled val="1"/>
        </dgm:presLayoutVars>
      </dgm:prSet>
      <dgm:spPr/>
      <dgm:t>
        <a:bodyPr/>
        <a:lstStyle/>
        <a:p>
          <a:endParaRPr lang="en-US"/>
        </a:p>
      </dgm:t>
    </dgm:pt>
    <dgm:pt modelId="{B5BA828D-18A6-43FA-9E53-79F68692788E}" type="pres">
      <dgm:prSet presAssocID="{46F85FF1-D1FF-428A-B7DF-32639B7D56B0}" presName="space" presStyleCnt="0"/>
      <dgm:spPr/>
    </dgm:pt>
    <dgm:pt modelId="{209FB8CB-EA41-496C-A3BD-68DD95036A84}" type="pres">
      <dgm:prSet presAssocID="{2DDA2593-6CDF-4A18-93C6-E10585EE9A2E}" presName="composite" presStyleCnt="0"/>
      <dgm:spPr/>
    </dgm:pt>
    <dgm:pt modelId="{9FAC48A4-EB28-44D9-B200-65BE4F5EB3D6}" type="pres">
      <dgm:prSet presAssocID="{2DDA2593-6CDF-4A18-93C6-E10585EE9A2E}" presName="parTx" presStyleLbl="alignNode1" presStyleIdx="1" presStyleCnt="2">
        <dgm:presLayoutVars>
          <dgm:chMax val="0"/>
          <dgm:chPref val="0"/>
          <dgm:bulletEnabled val="1"/>
        </dgm:presLayoutVars>
      </dgm:prSet>
      <dgm:spPr/>
      <dgm:t>
        <a:bodyPr/>
        <a:lstStyle/>
        <a:p>
          <a:endParaRPr lang="en-US"/>
        </a:p>
      </dgm:t>
    </dgm:pt>
    <dgm:pt modelId="{275E63DC-58B9-4A1C-B8EF-D38EADB49A78}" type="pres">
      <dgm:prSet presAssocID="{2DDA2593-6CDF-4A18-93C6-E10585EE9A2E}" presName="desTx" presStyleLbl="alignAccFollowNode1" presStyleIdx="1" presStyleCnt="2">
        <dgm:presLayoutVars>
          <dgm:bulletEnabled val="1"/>
        </dgm:presLayoutVars>
      </dgm:prSet>
      <dgm:spPr/>
      <dgm:t>
        <a:bodyPr/>
        <a:lstStyle/>
        <a:p>
          <a:endParaRPr lang="en-US"/>
        </a:p>
      </dgm:t>
    </dgm:pt>
  </dgm:ptLst>
  <dgm:cxnLst>
    <dgm:cxn modelId="{7992AE59-B0A3-4CA4-928E-25EDA47FB661}" srcId="{D5BE375B-CA89-472E-9D2B-23B1ED4C0F25}" destId="{0CB6B3C8-5837-409A-A743-4549A69EAEAB}" srcOrd="0" destOrd="0" parTransId="{FED68860-83CC-46BD-8791-1B30C052CBDE}" sibTransId="{FDA0117A-9BE2-4AB6-BFF6-5EE81F404EB6}"/>
    <dgm:cxn modelId="{7EAE86C6-6649-4DDF-B7DC-183B1FB62C02}" type="presOf" srcId="{CF7C3ECB-67C8-4E7A-B840-59BFE1B874BC}" destId="{B5C38C32-0FD5-4C65-98A9-450C366ADC6C}" srcOrd="0" destOrd="4" presId="urn:microsoft.com/office/officeart/2005/8/layout/hList1"/>
    <dgm:cxn modelId="{AB5F8815-710D-4A83-BEF9-01F47E7BB4B0}" type="presOf" srcId="{7C1EF6B6-BC89-4EB0-84A5-22EA6CB000A3}" destId="{275E63DC-58B9-4A1C-B8EF-D38EADB49A78}" srcOrd="0" destOrd="2" presId="urn:microsoft.com/office/officeart/2005/8/layout/hList1"/>
    <dgm:cxn modelId="{65700DB3-5330-4A39-B01C-7090364CC6F4}" type="presOf" srcId="{9BA75CBD-F1EB-45FB-99A5-BED9E1A2791F}" destId="{B5C38C32-0FD5-4C65-98A9-450C366ADC6C}" srcOrd="0" destOrd="1" presId="urn:microsoft.com/office/officeart/2005/8/layout/hList1"/>
    <dgm:cxn modelId="{878FEA52-BED1-4876-BC28-44F14499CAAF}" srcId="{B1B4DCAA-E392-4520-8013-5516E12C3707}" destId="{2DDA2593-6CDF-4A18-93C6-E10585EE9A2E}" srcOrd="1" destOrd="0" parTransId="{E0AC0203-EA04-448D-A96C-F9ED03F15789}" sibTransId="{C48895CF-44E0-4EBA-A12D-1092581A5BCE}"/>
    <dgm:cxn modelId="{C5CCD9AC-F5AB-4B3E-9D12-82EF5464C039}" type="presOf" srcId="{78F7FFB1-3A8A-4DBA-822F-F5753F85FE73}" destId="{275E63DC-58B9-4A1C-B8EF-D38EADB49A78}" srcOrd="0" destOrd="5" presId="urn:microsoft.com/office/officeart/2005/8/layout/hList1"/>
    <dgm:cxn modelId="{316C970E-7DEB-4F22-9710-92D8D25AAC74}" srcId="{D5BE375B-CA89-472E-9D2B-23B1ED4C0F25}" destId="{86452654-97CA-4457-A40A-C01EF1BB3189}" srcOrd="2" destOrd="0" parTransId="{AF2501AC-7F2A-48A8-9F14-AF1E236922DE}" sibTransId="{F61D37C4-5371-41E4-934D-92440CCBF1BF}"/>
    <dgm:cxn modelId="{A15EDCF5-18FE-4F00-956A-56DC1B49D8BC}" srcId="{2DDA2593-6CDF-4A18-93C6-E10585EE9A2E}" destId="{FDD863B8-D59B-4727-BFDC-D358E0C77D27}" srcOrd="0" destOrd="0" parTransId="{D4216E26-FD18-428C-BF44-96B6C109A2BE}" sibTransId="{6C6F206C-DD18-4466-A598-5E850BE7156A}"/>
    <dgm:cxn modelId="{02E724FA-6186-4881-8300-EDE948932A2B}" srcId="{B1B4DCAA-E392-4520-8013-5516E12C3707}" destId="{D5BE375B-CA89-472E-9D2B-23B1ED4C0F25}" srcOrd="0" destOrd="0" parTransId="{4A4302F2-0C3E-4B6C-8606-CDFF331B2929}" sibTransId="{46F85FF1-D1FF-428A-B7DF-32639B7D56B0}"/>
    <dgm:cxn modelId="{D89D11C9-C70F-42DD-AF55-9956F3D72DBC}" type="presOf" srcId="{0CB6B3C8-5837-409A-A743-4549A69EAEAB}" destId="{B5C38C32-0FD5-4C65-98A9-450C366ADC6C}" srcOrd="0" destOrd="0" presId="urn:microsoft.com/office/officeart/2005/8/layout/hList1"/>
    <dgm:cxn modelId="{BAF926ED-714A-4D56-8F13-75B9070FD68D}" type="presOf" srcId="{BC0D0F75-1DEE-4F65-8F03-48EEA85F6AC9}" destId="{275E63DC-58B9-4A1C-B8EF-D38EADB49A78}" srcOrd="0" destOrd="4" presId="urn:microsoft.com/office/officeart/2005/8/layout/hList1"/>
    <dgm:cxn modelId="{61D8818D-AD1D-4313-BA29-BC723C595103}" srcId="{2DDA2593-6CDF-4A18-93C6-E10585EE9A2E}" destId="{7C1EF6B6-BC89-4EB0-84A5-22EA6CB000A3}" srcOrd="2" destOrd="0" parTransId="{EDC6CED6-B2E8-4998-AF66-51BC506DE9AB}" sibTransId="{5ED917BC-4902-40D9-924B-B1E6BBF2F2E2}"/>
    <dgm:cxn modelId="{545528FF-71F7-4380-9B5F-C2AE0BBD6A2D}" type="presOf" srcId="{1D55BF71-D87D-4257-A3B7-C9F0F3C4E499}" destId="{275E63DC-58B9-4A1C-B8EF-D38EADB49A78}" srcOrd="0" destOrd="3" presId="urn:microsoft.com/office/officeart/2005/8/layout/hList1"/>
    <dgm:cxn modelId="{6229CCE3-DC65-4F8E-9E5F-5E249268C01A}" srcId="{2DDA2593-6CDF-4A18-93C6-E10585EE9A2E}" destId="{1D55BF71-D87D-4257-A3B7-C9F0F3C4E499}" srcOrd="3" destOrd="0" parTransId="{E70BEC60-F12D-4E6E-A14D-BB22B3D4731D}" sibTransId="{AC17B900-E5D1-46FA-85AE-D7669A8DAE59}"/>
    <dgm:cxn modelId="{47EFD63A-23BD-41B9-BE38-0D92A65AA22E}" srcId="{2DDA2593-6CDF-4A18-93C6-E10585EE9A2E}" destId="{78F7FFB1-3A8A-4DBA-822F-F5753F85FE73}" srcOrd="5" destOrd="0" parTransId="{E08D4BBA-C723-428B-9734-DCFF068FBDDA}" sibTransId="{A6BB167C-AB84-4671-98C0-E6279246562B}"/>
    <dgm:cxn modelId="{E0DC2DCB-7956-4C31-AE2D-AB2402C358E5}" type="presOf" srcId="{FDD863B8-D59B-4727-BFDC-D358E0C77D27}" destId="{275E63DC-58B9-4A1C-B8EF-D38EADB49A78}" srcOrd="0" destOrd="0" presId="urn:microsoft.com/office/officeart/2005/8/layout/hList1"/>
    <dgm:cxn modelId="{363BB53E-7FD8-4E4C-9AC5-7AECDD6F64A5}" type="presOf" srcId="{E081ECF8-EF9E-4CCF-BB65-84BADF4D10EC}" destId="{275E63DC-58B9-4A1C-B8EF-D38EADB49A78}" srcOrd="0" destOrd="6" presId="urn:microsoft.com/office/officeart/2005/8/layout/hList1"/>
    <dgm:cxn modelId="{F457C3A6-FA09-4810-A58C-6F1441409F2E}" type="presOf" srcId="{2DDA2593-6CDF-4A18-93C6-E10585EE9A2E}" destId="{9FAC48A4-EB28-44D9-B200-65BE4F5EB3D6}" srcOrd="0" destOrd="0" presId="urn:microsoft.com/office/officeart/2005/8/layout/hList1"/>
    <dgm:cxn modelId="{18D55709-B90C-4B5A-A110-CB556A512E89}" srcId="{2DDA2593-6CDF-4A18-93C6-E10585EE9A2E}" destId="{BC0D0F75-1DEE-4F65-8F03-48EEA85F6AC9}" srcOrd="4" destOrd="0" parTransId="{4A6FD946-E6A8-411F-8F54-0D52982CCAF8}" sibTransId="{B66A1FB8-9744-4A1C-8061-1C0C5B2A679F}"/>
    <dgm:cxn modelId="{1BA7A6CB-528A-40A7-B670-94346E2A66D2}" srcId="{D5BE375B-CA89-472E-9D2B-23B1ED4C0F25}" destId="{741FFD6E-6D21-40D7-8979-3D053B9EDEF4}" srcOrd="5" destOrd="0" parTransId="{3D4938EE-3ECD-4B49-8C8E-13808B95558F}" sibTransId="{B389F3A7-EB36-423F-A876-965ACF837DD6}"/>
    <dgm:cxn modelId="{A72180C1-09BD-4CD0-902C-205E69302042}" type="presOf" srcId="{741FFD6E-6D21-40D7-8979-3D053B9EDEF4}" destId="{B5C38C32-0FD5-4C65-98A9-450C366ADC6C}" srcOrd="0" destOrd="5" presId="urn:microsoft.com/office/officeart/2005/8/layout/hList1"/>
    <dgm:cxn modelId="{60060D99-127A-45BD-A8F5-2247FBE83C0B}" srcId="{D5BE375B-CA89-472E-9D2B-23B1ED4C0F25}" destId="{DE5BF960-A273-40F2-92D9-2AF8D3FD1C2D}" srcOrd="3" destOrd="0" parTransId="{2CE66AE2-DD1D-4ED8-9C1E-DB230E1D7308}" sibTransId="{9F2D234B-5829-4DA8-8A64-680AC39276B3}"/>
    <dgm:cxn modelId="{7BAF6F68-6433-4E21-B840-8CCCE2605EBB}" type="presOf" srcId="{86452654-97CA-4457-A40A-C01EF1BB3189}" destId="{B5C38C32-0FD5-4C65-98A9-450C366ADC6C}" srcOrd="0" destOrd="2" presId="urn:microsoft.com/office/officeart/2005/8/layout/hList1"/>
    <dgm:cxn modelId="{BBE8F8C0-6B26-4632-85B2-26FF165B55A6}" type="presOf" srcId="{B1B4DCAA-E392-4520-8013-5516E12C3707}" destId="{148F3396-256D-49C0-8C7E-2ABB35C3492D}" srcOrd="0" destOrd="0" presId="urn:microsoft.com/office/officeart/2005/8/layout/hList1"/>
    <dgm:cxn modelId="{BBA5CE78-7E47-4CE9-897E-5030EF7F4DD3}" srcId="{2DDA2593-6CDF-4A18-93C6-E10585EE9A2E}" destId="{E081ECF8-EF9E-4CCF-BB65-84BADF4D10EC}" srcOrd="6" destOrd="0" parTransId="{21EC9747-67E0-4464-9069-E075FD21DEFF}" sibTransId="{B8DF81D0-1F82-4260-9F63-61898E93EB26}"/>
    <dgm:cxn modelId="{71F360C9-C899-432B-AE5D-E029790CA342}" srcId="{2DDA2593-6CDF-4A18-93C6-E10585EE9A2E}" destId="{FB9E2832-B800-4CE2-81E8-890F561C4D26}" srcOrd="1" destOrd="0" parTransId="{3BA438F0-871F-4B15-8C07-8DD3270D7E74}" sibTransId="{C85B232E-E085-4192-BAA9-1EA9CA520EE4}"/>
    <dgm:cxn modelId="{FA63D75C-D704-4299-8BB6-5BAE41BAE4C8}" srcId="{D5BE375B-CA89-472E-9D2B-23B1ED4C0F25}" destId="{9BA75CBD-F1EB-45FB-99A5-BED9E1A2791F}" srcOrd="1" destOrd="0" parTransId="{8C5C5C28-CAA8-4B1F-AD49-74F5A5475667}" sibTransId="{12CF131A-26EF-45D4-B3B4-80E729A1E945}"/>
    <dgm:cxn modelId="{4EC11742-8295-4C12-A0C7-3C2979180AD3}" type="presOf" srcId="{D5BE375B-CA89-472E-9D2B-23B1ED4C0F25}" destId="{119EF3F5-2C9A-4ACB-A2B1-4C331EAD424E}" srcOrd="0" destOrd="0" presId="urn:microsoft.com/office/officeart/2005/8/layout/hList1"/>
    <dgm:cxn modelId="{23ED7A30-70A7-4757-9599-E6FE8D2F1794}" srcId="{D5BE375B-CA89-472E-9D2B-23B1ED4C0F25}" destId="{CF7C3ECB-67C8-4E7A-B840-59BFE1B874BC}" srcOrd="4" destOrd="0" parTransId="{E807A469-35E4-491D-8C96-230ADD56FAAB}" sibTransId="{32A9FB15-D790-4F24-B9E4-7C2093DEAC4F}"/>
    <dgm:cxn modelId="{C8F84360-E6F8-4651-AC81-4D66F3FA8E26}" type="presOf" srcId="{FB9E2832-B800-4CE2-81E8-890F561C4D26}" destId="{275E63DC-58B9-4A1C-B8EF-D38EADB49A78}" srcOrd="0" destOrd="1" presId="urn:microsoft.com/office/officeart/2005/8/layout/hList1"/>
    <dgm:cxn modelId="{2E7A9E17-AC7F-4674-957D-F79017241ED8}" type="presOf" srcId="{DE5BF960-A273-40F2-92D9-2AF8D3FD1C2D}" destId="{B5C38C32-0FD5-4C65-98A9-450C366ADC6C}" srcOrd="0" destOrd="3" presId="urn:microsoft.com/office/officeart/2005/8/layout/hList1"/>
    <dgm:cxn modelId="{592B3405-AAB2-4D65-9317-4780C14F65C6}" type="presParOf" srcId="{148F3396-256D-49C0-8C7E-2ABB35C3492D}" destId="{BE583484-1968-4A56-8C8F-C5A5EE104190}" srcOrd="0" destOrd="0" presId="urn:microsoft.com/office/officeart/2005/8/layout/hList1"/>
    <dgm:cxn modelId="{AF1C4741-1760-4AE0-A68A-59D036F5EB66}" type="presParOf" srcId="{BE583484-1968-4A56-8C8F-C5A5EE104190}" destId="{119EF3F5-2C9A-4ACB-A2B1-4C331EAD424E}" srcOrd="0" destOrd="0" presId="urn:microsoft.com/office/officeart/2005/8/layout/hList1"/>
    <dgm:cxn modelId="{BC0E499B-AF42-4213-95AE-14391C3E8A53}" type="presParOf" srcId="{BE583484-1968-4A56-8C8F-C5A5EE104190}" destId="{B5C38C32-0FD5-4C65-98A9-450C366ADC6C}" srcOrd="1" destOrd="0" presId="urn:microsoft.com/office/officeart/2005/8/layout/hList1"/>
    <dgm:cxn modelId="{DEB04C36-FCA6-41DF-8D8D-665025A5A68D}" type="presParOf" srcId="{148F3396-256D-49C0-8C7E-2ABB35C3492D}" destId="{B5BA828D-18A6-43FA-9E53-79F68692788E}" srcOrd="1" destOrd="0" presId="urn:microsoft.com/office/officeart/2005/8/layout/hList1"/>
    <dgm:cxn modelId="{64C416F5-FD2A-49FB-8419-88B0C92336D0}" type="presParOf" srcId="{148F3396-256D-49C0-8C7E-2ABB35C3492D}" destId="{209FB8CB-EA41-496C-A3BD-68DD95036A84}" srcOrd="2" destOrd="0" presId="urn:microsoft.com/office/officeart/2005/8/layout/hList1"/>
    <dgm:cxn modelId="{08C65DE9-5853-45A1-B7CB-8E773C454B31}" type="presParOf" srcId="{209FB8CB-EA41-496C-A3BD-68DD95036A84}" destId="{9FAC48A4-EB28-44D9-B200-65BE4F5EB3D6}" srcOrd="0" destOrd="0" presId="urn:microsoft.com/office/officeart/2005/8/layout/hList1"/>
    <dgm:cxn modelId="{A2921DD4-9860-4A23-A31C-78B2CAA0F78C}" type="presParOf" srcId="{209FB8CB-EA41-496C-A3BD-68DD95036A84}" destId="{275E63DC-58B9-4A1C-B8EF-D38EADB49A7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lstStyle>
          <a:p>
            <a:fld id="{A5D78FC6-CE17-4259-A63C-DDFC12E048FC}" type="slidenum">
              <a:rPr lang="en-US" smtClean="0"/>
              <a:pPr/>
              <a:t>‹#›</a:t>
            </a:fld>
            <a:endParaRPr lang="en-US"/>
          </a:p>
        </p:txBody>
      </p:sp>
    </p:spTree>
    <p:extLst>
      <p:ext uri="{BB962C8B-B14F-4D97-AF65-F5344CB8AC3E}">
        <p14:creationId xmlns:p14="http://schemas.microsoft.com/office/powerpoint/2010/main" val="1145981175"/>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sportsinjuryclinic.net/anatomy/human-muscles/hamstrings"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sportsinjuryclinic.net/sports-specific/warm-up-cool-down" TargetMode="External"/><Relationship Id="rId7" Type="http://schemas.openxmlformats.org/officeDocument/2006/relationships/hyperlink" Target="http://www.sportsinjuryclinic.net/anatomy/human-muscles/biceps-femoris" TargetMode="External"/><Relationship Id="rId2" Type="http://schemas.openxmlformats.org/officeDocument/2006/relationships/slide" Target="../slides/slide51.xml"/><Relationship Id="rId1" Type="http://schemas.openxmlformats.org/officeDocument/2006/relationships/notesMaster" Target="../notesMasters/notesMaster1.xml"/><Relationship Id="rId6" Type="http://schemas.openxmlformats.org/officeDocument/2006/relationships/hyperlink" Target="http://www.sportsinjuryclinic.net/rehabilitation-exercises/knee-hamstring-thigh-exercises/norwegian-hamstring-curl" TargetMode="External"/><Relationship Id="rId5" Type="http://schemas.openxmlformats.org/officeDocument/2006/relationships/hyperlink" Target="http://www.sportsinjuryclinic.net/sport-injuries/thigh-pain/hamstring-strain/sports-massage-hamstring-strains" TargetMode="External"/><Relationship Id="rId4" Type="http://schemas.openxmlformats.org/officeDocument/2006/relationships/hyperlink" Target="http://www.sportsinjuryclinic.net/sport-injuries/thigh-pain/hamstring-strain/hamstring-strain-stretching-exercises"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D78FC6-CE17-4259-A63C-DDFC12E048FC}" type="slidenum">
              <a:rPr lang="en-US" smtClean="0"/>
              <a:pPr/>
              <a:t>1</a:t>
            </a:fld>
            <a:endParaRPr lang="en-US"/>
          </a:p>
        </p:txBody>
      </p:sp>
    </p:spTree>
    <p:extLst>
      <p:ext uri="{BB962C8B-B14F-4D97-AF65-F5344CB8AC3E}">
        <p14:creationId xmlns:p14="http://schemas.microsoft.com/office/powerpoint/2010/main" val="2526581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latin typeface="Arial" panose="020B0604020202020204" pitchFamily="34" charset="0"/>
                <a:cs typeface="Arial" panose="020B0604020202020204" pitchFamily="34" charset="0"/>
              </a:rPr>
              <a:t>Mускулната повреда е дефинирана како повреда од трауматска дистракција или од прекумерна употреба на мускулите поради која играчот не може да учествува целосно во тренинг или натпревари. Мускулните повреди претставуваат речиси една третина од сите повреди со изгубено време во машкиот елитен фудбал</a:t>
            </a:r>
            <a:endParaRPr lang="en-US" sz="1200" dirty="0" smtClean="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a:t>
            </a:fld>
            <a:endParaRPr lang="en-US"/>
          </a:p>
        </p:txBody>
      </p:sp>
    </p:spTree>
    <p:extLst>
      <p:ext uri="{BB962C8B-B14F-4D97-AF65-F5344CB8AC3E}">
        <p14:creationId xmlns:p14="http://schemas.microsoft.com/office/powerpoint/2010/main" val="1866147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171450" indent="-171450">
              <a:buFontTx/>
              <a:buChar char="-"/>
            </a:pPr>
            <a:r>
              <a:rPr lang="ru-RU" dirty="0" smtClean="0"/>
              <a:t>еден елитен клуб(м) со екипа од 25 играчи може да очекува околу 15 мускулни повреди секоја сезона</a:t>
            </a:r>
          </a:p>
          <a:p>
            <a:pPr marL="171450" indent="-171450">
              <a:buFontTx/>
              <a:buChar char="-"/>
            </a:pPr>
            <a:r>
              <a:rPr lang="ru-RU" dirty="0" smtClean="0"/>
              <a:t>Податокот дека тоа резултира со  223...37 укажува на важноста на овие повреди</a:t>
            </a:r>
            <a:r>
              <a:rPr lang="ru-RU" baseline="0" dirty="0" smtClean="0"/>
              <a:t> и за самиот фудбалер и за клубот. Особено кај елитните спортисти, кај кои одлуката за враќање во игра има сигнификантни финансиски и стратегиски последици за тимот. ОТТУКА Е ЗНАЧАЈНО ДА СЕ ОПТИМИЗИРА ДИЈАГНОСТИЧКИОТ, ТЕРАПЕВТСКИОТ И РЕХАБИЛИТАЦИОНИОТ ПРОЦЕС ЗА МУСКЛНИТЕ ПОВРЕДИ ЗА ДА СЕ МИНИМИЗИРА ОТСУСТВОТО ОД СПОРТОТ КАКО И ПРОЦЕНТОТ НА ПОВТОРНИ ПОВРЕДИ.</a:t>
            </a:r>
            <a:endParaRPr lang="ru-RU" dirty="0" smtClean="0"/>
          </a:p>
          <a:p>
            <a:pPr marL="171450" indent="-171450">
              <a:buFontTx/>
              <a:buChar char="-"/>
            </a:pPr>
            <a:endParaRPr lang="ru-RU" dirty="0" smtClean="0"/>
          </a:p>
          <a:p>
            <a:pPr marL="171450" indent="-171450">
              <a:buFontTx/>
              <a:buChar char="-"/>
            </a:pPr>
            <a:r>
              <a:rPr lang="ru-RU" dirty="0" smtClean="0"/>
              <a:t>Во просек, еден играч се здобива со мускулна повреда секоја втора сезона</a:t>
            </a:r>
          </a:p>
          <a:p>
            <a:pPr marL="171450" indent="-171450">
              <a:buFontTx/>
              <a:buChar char="-"/>
            </a:pPr>
            <a:r>
              <a:rPr lang="ru-RU" dirty="0" smtClean="0"/>
              <a:t>Повредите на мускулите се шест пати почести за време на натпревар одошто на тренинзите </a:t>
            </a:r>
          </a:p>
          <a:p>
            <a:pPr marL="171450" indent="-171450">
              <a:buFontTx/>
              <a:buChar char="-"/>
            </a:pPr>
            <a:r>
              <a:rPr lang="ru-RU" dirty="0" smtClean="0"/>
              <a:t> Варијации во ризикот од повреда за време на натпреварите - Mускулните повреди на бутот многу почесто имаат тенденција да се случат кон крајот на секоe полувреме од натпреварот, додека ризик од претрпување на повреда на подколеницата е прилично константна до последните 15 минути од натпреварот, кога РП се зголемува значително.  </a:t>
            </a:r>
          </a:p>
          <a:p>
            <a:pPr marL="171450" indent="-171450">
              <a:buFontTx/>
              <a:buChar char="-"/>
            </a:pPr>
            <a:r>
              <a:rPr lang="ru-RU" dirty="0" smtClean="0"/>
              <a:t> Варијации во ризикот од повреда во текот на една сезона - Мускулните повреди се почести во текот на периодот од август до април, кога се играат повеќето натпревари во лигата. Во јануари, кога многу лиги имат зимска пауза и се играат помалку натпревари, ризикот за повреди на бутот и колк / препоните се намалува но не и за подколеницата. </a:t>
            </a:r>
          </a:p>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a:t>
            </a:fld>
            <a:endParaRPr lang="en-US"/>
          </a:p>
        </p:txBody>
      </p:sp>
    </p:spTree>
    <p:extLst>
      <p:ext uri="{BB962C8B-B14F-4D97-AF65-F5344CB8AC3E}">
        <p14:creationId xmlns:p14="http://schemas.microsoft.com/office/powerpoint/2010/main" val="3324448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Сликата</a:t>
            </a:r>
            <a:r>
              <a:rPr lang="ru-RU" baseline="0" dirty="0" smtClean="0"/>
              <a:t> го покажува ризикот за повреда</a:t>
            </a:r>
            <a:r>
              <a:rPr lang="ru-RU" dirty="0" smtClean="0"/>
              <a:t> РП во период од 11- сезони за тимовите кои учествуваат во Лигата на Шампионите. РП за сите мускулни повреди, (како и најчеститe подтипови), беше прилично стабилен во текот на тој период, со мали разлики меѓу сезоните</a:t>
            </a:r>
          </a:p>
          <a:p>
            <a:r>
              <a:rPr lang="ru-RU" dirty="0" smtClean="0"/>
              <a:t>. Ова укажува на тоа дека какви било промени во правилата, фитнесот или играчките стилови на екипите за време на тој период не влијае на РП.</a:t>
            </a:r>
          </a:p>
          <a:p>
            <a:endParaRPr lang="ru-RU" dirty="0" smtClean="0"/>
          </a:p>
          <a:p>
            <a:r>
              <a:rPr lang="ru-RU" dirty="0" smtClean="0"/>
              <a:t>ПРОГРАМИ ЗА ЗГОЛЕМУВАЊЕ НА БЕЗБЕДНОСТА</a:t>
            </a:r>
            <a:r>
              <a:rPr lang="ru-RU" baseline="0" dirty="0" smtClean="0"/>
              <a:t> ВО ФУДБАЛОТ, ПРОМОЦИЈА НА ПАКЕТИ ЗА ПРЕВЕНЦИЈА НА ПОВРЕДА</a:t>
            </a:r>
            <a:r>
              <a:rPr lang="ru-RU" dirty="0" smtClean="0"/>
              <a:t>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a:t>
            </a:fld>
            <a:endParaRPr lang="en-US"/>
          </a:p>
        </p:txBody>
      </p:sp>
    </p:spTree>
    <p:extLst>
      <p:ext uri="{BB962C8B-B14F-4D97-AF65-F5344CB8AC3E}">
        <p14:creationId xmlns:p14="http://schemas.microsoft.com/office/powerpoint/2010/main" val="1521601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92% од сите мускулни повреди во фудбалот сe на долните екстремитети на телото. На задна ложа (37%), квадрицепсите (19%), aддуктори (23%) и подколеницата (13%) се најчестите локации за повреди на мускулите. На врвно ниво, Хамстринг (задна ложа) повредите се најчестите повреди, што претставува 12% од сите повреди.</a:t>
            </a:r>
          </a:p>
          <a:p>
            <a:r>
              <a:rPr lang="ru-RU" dirty="0" smtClean="0"/>
              <a:t> </a:t>
            </a:r>
          </a:p>
          <a:p>
            <a:r>
              <a:rPr lang="ru-RU" dirty="0" smtClean="0"/>
              <a:t>.1.9. Контакт во однос на без контакт повреди  </a:t>
            </a:r>
          </a:p>
          <a:p>
            <a:r>
              <a:rPr lang="ru-RU" dirty="0" smtClean="0"/>
              <a:t>Околу 96% од сите мускулни повреди се појавуваат во без-контактни ситуации. Само4% се со контакт ситуации.  </a:t>
            </a:r>
          </a:p>
          <a:p>
            <a:endParaRPr lang="ru-RU" dirty="0" smtClean="0"/>
          </a:p>
          <a:p>
            <a:r>
              <a:rPr lang="ru-RU" dirty="0" smtClean="0"/>
              <a:t>3.1.10. Фаул игра  </a:t>
            </a:r>
          </a:p>
          <a:p>
            <a:r>
              <a:rPr lang="ru-RU" dirty="0" smtClean="0"/>
              <a:t>Само 2% од м повреди за време на натпревар се поради недозволена фаул игра според судиското убедување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a:t>
            </a:fld>
            <a:endParaRPr lang="en-US"/>
          </a:p>
        </p:txBody>
      </p:sp>
    </p:spTree>
    <p:extLst>
      <p:ext uri="{BB962C8B-B14F-4D97-AF65-F5344CB8AC3E}">
        <p14:creationId xmlns:p14="http://schemas.microsoft.com/office/powerpoint/2010/main" val="558471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7</a:t>
            </a:fld>
            <a:endParaRPr lang="en-US"/>
          </a:p>
        </p:txBody>
      </p:sp>
    </p:spTree>
    <p:extLst>
      <p:ext uri="{BB962C8B-B14F-4D97-AF65-F5344CB8AC3E}">
        <p14:creationId xmlns:p14="http://schemas.microsoft.com/office/powerpoint/2010/main" val="3920227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Минхенската група за категоризација на повредите како: функционални и структурно-механички повреди.Функционалните повреди се лесни од замор предизвикани или неурогени повреди кои предизвикуваат втврднување (крутост) на мускулот, додека структурно-механичките вклучуваат кинење(руптури) на мускулните влакна. Во UEFA студијата, повредите се класифицирани на база на следите дефиниции: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8</a:t>
            </a:fld>
            <a:endParaRPr lang="en-US"/>
          </a:p>
        </p:txBody>
      </p:sp>
    </p:spTree>
    <p:extLst>
      <p:ext uri="{BB962C8B-B14F-4D97-AF65-F5344CB8AC3E}">
        <p14:creationId xmlns:p14="http://schemas.microsoft.com/office/powerpoint/2010/main" val="217273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ru-RU" dirty="0" smtClean="0"/>
              <a:t> Функционални мускулни нарушувања  </a:t>
            </a:r>
          </a:p>
          <a:p>
            <a:r>
              <a:rPr lang="ru-RU" dirty="0" smtClean="0"/>
              <a:t>Болни мускулни нарушувања без евидентирани оштетувања на мускулните влакна  </a:t>
            </a:r>
          </a:p>
          <a:p>
            <a:r>
              <a:rPr lang="ru-RU" dirty="0" smtClean="0"/>
              <a:t></a:t>
            </a:r>
            <a:r>
              <a:rPr lang="ru-RU" b="1" dirty="0" smtClean="0"/>
              <a:t> Мускулни нарушувања предизвикани од замор </a:t>
            </a:r>
            <a:r>
              <a:rPr lang="ru-RU" dirty="0" smtClean="0"/>
              <a:t>со локализирано лонгитудинално зголемување на мускулниот тонус поради преоптеретување, промена на подлогата за играње или промена на тренажниот шаблон. Присутна е болка при активноста, но не и при одмор. Зголемен мускулен тонус е забележан во афектираната регија, со блага недефинирана болка при палпација или истегање. Снимањата типично покажуваат –суви мускулни промени, без формирање на едем.    </a:t>
            </a:r>
          </a:p>
          <a:p>
            <a:r>
              <a:rPr lang="ru-RU" b="1" dirty="0" smtClean="0"/>
              <a:t>Одложен напад на мускулна болка (DOMS)</a:t>
            </a:r>
            <a:r>
              <a:rPr lang="ru-RU" dirty="0" smtClean="0"/>
              <a:t>: Генерализирана мускулна болка после една не навикната ексцентрична децеларација, со можност за поврзани раскинувања на саркомеричните Z- дискови. Ова се манифестира како акутна воспалителнa болка во погодените мускулни групи, со крути и слаби мускули и пулсирачка болка во мирување, обично се појавува 24-72часа по активноста што ја предизвикала. Снимањата не покажуваат никаков сигнал на промени или само едематозни промени во мускулите.   </a:t>
            </a:r>
          </a:p>
          <a:p>
            <a:r>
              <a:rPr lang="ru-RU" b="1" dirty="0" smtClean="0"/>
              <a:t>Мускулни нарушувања последица на нарушувања на рбетот:</a:t>
            </a:r>
            <a:r>
              <a:rPr lang="ru-RU" dirty="0" smtClean="0"/>
              <a:t> Локализирани надолжно со зголемувања на тонусот на мускулите последица на функционални или структурни 'рбетни нарушувања (вклучувајќи нарушувања кои влијаат на сакроилијачниот зглоб). Постои субјективна затегнатоста и болка при интензивна активност, истегнување и палпација. Нарушувањата понекогаш се поврзани со промени во кожната сензација. Постои зголемување на мускулниот тонус во текот на целата должина на мускулите на палпација. Симптоми се подобруваат со одмор.  </a:t>
            </a:r>
          </a:p>
          <a:p>
            <a:r>
              <a:rPr lang="ru-RU" b="1" dirty="0" smtClean="0"/>
              <a:t> Нервно Со мускули поврзани Мускулни нарушувања:</a:t>
            </a:r>
            <a:r>
              <a:rPr lang="ru-RU" dirty="0" smtClean="0"/>
              <a:t> Локализирани вретеновидни површини со зголемување на мускулната крутост (можеби резултат на реципрочна инхибиција на синаптичкиот пренос). Ова се манифестира како влечење и грчевидна сензација во рамките на мускулите. Тоа се влошува со активност и подобрувасо одмор и нежно истегнување. Вретеновидните надолжни втврднувања може да се открјат во рамките на стомакот на погодените мускули на палпација.</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9</a:t>
            </a:fld>
            <a:endParaRPr lang="en-US"/>
          </a:p>
        </p:txBody>
      </p:sp>
    </p:spTree>
    <p:extLst>
      <p:ext uri="{BB962C8B-B14F-4D97-AF65-F5344CB8AC3E}">
        <p14:creationId xmlns:p14="http://schemas.microsoft.com/office/powerpoint/2010/main" val="1523031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 Теоретски</a:t>
            </a:r>
            <a:r>
              <a:rPr lang="ru-RU" baseline="0" dirty="0" smtClean="0"/>
              <a:t> можат да настанат вдолж целиот мускул, но тишично место е мускулно тетивниот премин кој биомеханички е најслабата точка.</a:t>
            </a:r>
          </a:p>
          <a:p>
            <a:r>
              <a:rPr lang="ru-RU" baseline="0" dirty="0" smtClean="0"/>
              <a:t>Хамстрингс и квадрцепс мускулите се често погодени со вакви повреди бидејќи имаат долга интрамускулна (или централна, или </a:t>
            </a:r>
            <a:r>
              <a:rPr lang="en-US" baseline="0" dirty="0" smtClean="0"/>
              <a:t>core) </a:t>
            </a:r>
            <a:r>
              <a:rPr lang="mk-MK" baseline="0" dirty="0" smtClean="0"/>
              <a:t>тетива</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10</a:t>
            </a:fld>
            <a:endParaRPr lang="en-US"/>
          </a:p>
        </p:txBody>
      </p:sp>
    </p:spTree>
    <p:extLst>
      <p:ext uri="{BB962C8B-B14F-4D97-AF65-F5344CB8AC3E}">
        <p14:creationId xmlns:p14="http://schemas.microsoft.com/office/powerpoint/2010/main" val="2280026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11</a:t>
            </a:fld>
            <a:endParaRPr lang="en-US"/>
          </a:p>
        </p:txBody>
      </p:sp>
    </p:spTree>
    <p:extLst>
      <p:ext uri="{BB962C8B-B14F-4D97-AF65-F5344CB8AC3E}">
        <p14:creationId xmlns:p14="http://schemas.microsoft.com/office/powerpoint/2010/main" val="955294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14</a:t>
            </a:fld>
            <a:endParaRPr lang="en-US"/>
          </a:p>
        </p:txBody>
      </p:sp>
    </p:spTree>
    <p:extLst>
      <p:ext uri="{BB962C8B-B14F-4D97-AF65-F5344CB8AC3E}">
        <p14:creationId xmlns:p14="http://schemas.microsoft.com/office/powerpoint/2010/main" val="3306460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15</a:t>
            </a:fld>
            <a:endParaRPr lang="en-US"/>
          </a:p>
        </p:txBody>
      </p:sp>
    </p:spTree>
    <p:extLst>
      <p:ext uri="{BB962C8B-B14F-4D97-AF65-F5344CB8AC3E}">
        <p14:creationId xmlns:p14="http://schemas.microsoft.com/office/powerpoint/2010/main" val="3810486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endParaRPr lang="pl-PL" smtClean="0"/>
          </a:p>
        </p:txBody>
      </p:sp>
    </p:spTree>
    <p:extLst>
      <p:ext uri="{BB962C8B-B14F-4D97-AF65-F5344CB8AC3E}">
        <p14:creationId xmlns:p14="http://schemas.microsoft.com/office/powerpoint/2010/main" val="4079252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ru-RU" dirty="0" smtClean="0"/>
              <a:t>ДИФЕРЕНЦИЈАЦИЈАТА МАЛА ОД УМЕРЕНА НЕ Е СЕКОГАП ЈАСНА И СИГУРНА.</a:t>
            </a:r>
          </a:p>
          <a:p>
            <a:r>
              <a:rPr lang="ru-RU" dirty="0" smtClean="0"/>
              <a:t>МРИ НАОДОТ НЕ Е СЕКОГАШ СИГУРЕН (најчесто покажува пообемна</a:t>
            </a:r>
            <a:r>
              <a:rPr lang="ru-RU" baseline="0" dirty="0" smtClean="0"/>
              <a:t> повреда заради едемот, не секогаш се диференцираат јасно мускулните снопови и нивниот прекин)</a:t>
            </a:r>
            <a:endParaRPr lang="ru-RU" dirty="0" smtClean="0"/>
          </a:p>
          <a:p>
            <a:r>
              <a:rPr lang="ru-RU" dirty="0" smtClean="0"/>
              <a:t>Значајна</a:t>
            </a:r>
            <a:r>
              <a:rPr lang="ru-RU" baseline="0" dirty="0" smtClean="0"/>
              <a:t> е разлика во санацијата (фиброзна лузна кај умерените)</a:t>
            </a:r>
          </a:p>
          <a:p>
            <a:endParaRPr lang="ru-RU" baseline="0" dirty="0" smtClean="0"/>
          </a:p>
          <a:p>
            <a:r>
              <a:rPr lang="ru-RU" baseline="0" dirty="0" smtClean="0"/>
              <a:t>Субтотаниот и тоталниот раскин имаа слично време на санација.</a:t>
            </a:r>
          </a:p>
          <a:p>
            <a:r>
              <a:rPr lang="ru-RU" baseline="0" dirty="0" smtClean="0"/>
              <a:t>Најчесто на проксимален бицепс феморис, проксимален долг аддуктор  и дистален семитендинзус</a:t>
            </a:r>
            <a:endParaRPr lang="ru-RU" dirty="0" smtClean="0"/>
          </a:p>
          <a:p>
            <a:endParaRPr lang="ru-RU" dirty="0" smtClean="0"/>
          </a:p>
          <a:p>
            <a:r>
              <a:rPr lang="ru-RU" dirty="0" smtClean="0"/>
              <a:t>Структурни мускулни нарушувања:  </a:t>
            </a:r>
          </a:p>
          <a:p>
            <a:r>
              <a:rPr lang="ru-RU" dirty="0" smtClean="0"/>
              <a:t>Секое акутно индиректно мускулно нарушување со макроскопско евидентирање на оштетувањето на мускулните влакна. </a:t>
            </a:r>
          </a:p>
          <a:p>
            <a:r>
              <a:rPr lang="ru-RU" b="1" dirty="0" smtClean="0"/>
              <a:t>  Мала парцијална мускулна повреда</a:t>
            </a:r>
            <a:r>
              <a:rPr lang="ru-RU" dirty="0" smtClean="0"/>
              <a:t>: Структурни мускулни повреди кои вклучуваат само интра- фасцијални руптури. Се Манифестира како акутна, остра болка, често на мускулно-тетивните споеви. Присутна е фокусна болка при палпација со можен опиплив дефект, и често без видлив хематом. Болката се влошува со истегнување и палпација. Интра- мускулен хематом и фокален мускулен дефект може да се набљудува на снимките, со обично непроменета фасција. </a:t>
            </a:r>
          </a:p>
          <a:p>
            <a:r>
              <a:rPr lang="ru-RU" dirty="0" smtClean="0"/>
              <a:t> </a:t>
            </a:r>
            <a:r>
              <a:rPr lang="ru-RU" b="1" dirty="0" smtClean="0"/>
              <a:t> Умерена Парцијална Мускулна Повреда</a:t>
            </a:r>
            <a:r>
              <a:rPr lang="ru-RU" dirty="0" smtClean="0"/>
              <a:t>: Структурна мускулна повреда, вклучувајќи интерфасцијални или руптури на мускулите снопови. Се манифестира како акутна, интензивна, прободувачка болка, обично на мускулно-тетивните споеви, и често се поврзува со пагање на играчот. Играчот често доживува – сензации на кинење. Постои опиплив, дефиниран дефект во погодениот мускул, кој е болен на допир и на нежно истегање. Често може да се најде хематом. Дефектот во мускулите / фасциите и хематомот се видливи на снимките, заедно со интер- мускулен хематом. </a:t>
            </a:r>
          </a:p>
          <a:p>
            <a:r>
              <a:rPr lang="ru-RU" b="1" dirty="0" smtClean="0"/>
              <a:t>  Суптотална / комплетна мускулната повреда / тетивна aвулзија</a:t>
            </a:r>
            <a:r>
              <a:rPr lang="ru-RU" dirty="0" smtClean="0"/>
              <a:t>: Структурна мускулна повреда, вклучувајќи оштетување (субтотална или тотална) преку целиот дијаметар на мускулите или субтотална / комплетна тетивна авулзија. Се манифестири како акутна, силна болка и често паѓање при повредата. Има силна болка со пасивни движење и палпација, веднаш се јавува функционален дефицит, со развој на поголем хематом. Се јавува и голем опиплив дефект, често на мускулно-тетивните споеви, или ретракција на авулзираниот мускул. Видлив мускулен дефект или тетивна aвулзија може да се набљудува на снимките, како и формираниот хематом.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19</a:t>
            </a:fld>
            <a:endParaRPr lang="en-US"/>
          </a:p>
        </p:txBody>
      </p:sp>
    </p:spTree>
    <p:extLst>
      <p:ext uri="{BB962C8B-B14F-4D97-AF65-F5344CB8AC3E}">
        <p14:creationId xmlns:p14="http://schemas.microsoft.com/office/powerpoint/2010/main" val="2405885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ru-RU" dirty="0" smtClean="0"/>
              <a:t>Структурни мускулни нарушувања:  </a:t>
            </a:r>
          </a:p>
          <a:p>
            <a:r>
              <a:rPr lang="ru-RU" dirty="0" smtClean="0"/>
              <a:t>Секое акутно индиректно мускулно нарушување со макроскопско евидентирање на оштетувањето на мускулните влакна. </a:t>
            </a:r>
          </a:p>
          <a:p>
            <a:r>
              <a:rPr lang="ru-RU" b="1" dirty="0" smtClean="0"/>
              <a:t>  Мала парцијална мускулна повреда</a:t>
            </a:r>
            <a:r>
              <a:rPr lang="ru-RU" dirty="0" smtClean="0"/>
              <a:t>: Структурни мускулни повреди кои вклучуваат само интра- фасцијални руптури. Се Манифестира како акутна, остра болка, често на мускулно-тетивните споеви. Присутна е фокусна болка при палпација со можен опиплив дефект, и често без видлив хематом. Болката се влошува со истегнување и палпација. Интра- мускулен хематом и фокален мускулен дефект може да се набљудува на снимките, со обично непроменета фасција. </a:t>
            </a:r>
          </a:p>
          <a:p>
            <a:r>
              <a:rPr lang="ru-RU" dirty="0" smtClean="0"/>
              <a:t> </a:t>
            </a:r>
            <a:r>
              <a:rPr lang="ru-RU" b="1" dirty="0" smtClean="0"/>
              <a:t> Умерена Парцијална Мускулна Повреда</a:t>
            </a:r>
            <a:r>
              <a:rPr lang="ru-RU" dirty="0" smtClean="0"/>
              <a:t>: Структурна мускулна повреда, вклучувајќи интерфасцијални или руптури на мускулите снопови. Се манифестира како акутна, интензивна, прободувачка болка, обично на мускулно-тетивните споеви, и често се поврзува со пагање на играчот. Играчот често доживува – сензации на кинење. Постои опиплив, дефиниран дефект во погодениот мускул, кој е болен на допир и на нежно истегање. Често може да се најде хематом. Дефектот во мускулите / фасциите и хематомот се видливи на снимките, заедно со интер- мускулен хематом. </a:t>
            </a:r>
          </a:p>
          <a:p>
            <a:r>
              <a:rPr lang="ru-RU" b="1" dirty="0" smtClean="0"/>
              <a:t>  Суптотална / комплетна мускулната повреда / тетивна aвулзија</a:t>
            </a:r>
            <a:r>
              <a:rPr lang="ru-RU" dirty="0" smtClean="0"/>
              <a:t>: Структурна мускулна повреда, вклучувајќи оштетување (субтотална или тотална) преку целиот дијаметар на мускулите или субтотална / комплетна тетивна авулзија. Се манифестири како акутна, силна болка и често паѓање при повредата. Има силна болка со пасивни движење и палпација, веднаш се јавува функционален дефицит, со развој на поголем хематом. Се јавува и голем опиплив дефект, често на мускулно-тетивните споеви, или ретракција на авулзираниот мускул. Видлив мускулен дефект или тетивна aвулзија може да се набљудува на снимките, како и формираниот хематом.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20</a:t>
            </a:fld>
            <a:endParaRPr lang="en-US"/>
          </a:p>
        </p:txBody>
      </p:sp>
    </p:spTree>
    <p:extLst>
      <p:ext uri="{BB962C8B-B14F-4D97-AF65-F5344CB8AC3E}">
        <p14:creationId xmlns:p14="http://schemas.microsoft.com/office/powerpoint/2010/main" val="2257726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mk-MK" dirty="0" smtClean="0"/>
              <a:t>Надворешна сила како директен удар со колно на противникот</a:t>
            </a:r>
          </a:p>
          <a:p>
            <a:endParaRPr lang="mk-MK" dirty="0" smtClean="0"/>
          </a:p>
          <a:p>
            <a:r>
              <a:rPr lang="mk-MK" dirty="0" smtClean="0"/>
              <a:t>Спортистот и со тешка контузија не паѓа</a:t>
            </a:r>
            <a:r>
              <a:rPr lang="mk-MK" baseline="0" dirty="0" smtClean="0"/>
              <a:t> и се чувствува способен да продолжи да игра уште долго време, за разлика од индиректните структурни повреди по кои спортистот веднаш запира (неспособен да продолжи).</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21</a:t>
            </a:fld>
            <a:endParaRPr lang="en-US"/>
          </a:p>
        </p:txBody>
      </p:sp>
    </p:spTree>
    <p:extLst>
      <p:ext uri="{BB962C8B-B14F-4D97-AF65-F5344CB8AC3E}">
        <p14:creationId xmlns:p14="http://schemas.microsoft.com/office/powerpoint/2010/main" val="1005934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ru-RU" dirty="0" smtClean="0"/>
              <a:t>Структурни мускулни нарушувања:  </a:t>
            </a:r>
          </a:p>
          <a:p>
            <a:r>
              <a:rPr lang="ru-RU" dirty="0" smtClean="0"/>
              <a:t>Секое акутно индиректно мускулно нарушување со макроскопско евидентирање на оштетувањето на мускулните влакна. </a:t>
            </a:r>
          </a:p>
          <a:p>
            <a:r>
              <a:rPr lang="ru-RU" b="1" dirty="0" smtClean="0"/>
              <a:t>  Мала парцијална мускулна повреда</a:t>
            </a:r>
            <a:r>
              <a:rPr lang="ru-RU" dirty="0" smtClean="0"/>
              <a:t>: Структурни мускулни повреди кои вклучуваат само интра- фасцијални руптури. Се Манифестира како акутна, остра болка, често на мускулно-тетивните споеви. Присутна е фокусна болка при палпација со можен опиплив дефект, и често без видлив хематом. Болката се влошува со истегнување и палпација. Интра- мускулен хематом и фокален мускулен дефект може да се набљудува на снимките, со обично непроменета фасција. </a:t>
            </a:r>
          </a:p>
          <a:p>
            <a:r>
              <a:rPr lang="ru-RU" dirty="0" smtClean="0"/>
              <a:t> </a:t>
            </a:r>
            <a:r>
              <a:rPr lang="ru-RU" b="1" dirty="0" smtClean="0"/>
              <a:t> Умерена Парцијална Мускулна Повреда</a:t>
            </a:r>
            <a:r>
              <a:rPr lang="ru-RU" dirty="0" smtClean="0"/>
              <a:t>: Структурна мускулна повреда, вклучувајќи интерфасцијални или руптури на мускулите снопови. Се манифестира како акутна, интензивна, прободувачка болка, обично на мускулно-тетивните споеви, и често се поврзува со пагање на играчот. Играчот често доживува – сензации на кинење. Постои опиплив, дефиниран дефект во погодениот мускул, кој е болен на допир и на нежно истегање. Често може да се најде хематом. Дефектот во мускулите / фасциите и хематомот се видливи на снимките, заедно со интер- мускулен хематом. </a:t>
            </a:r>
          </a:p>
          <a:p>
            <a:r>
              <a:rPr lang="ru-RU" b="1" dirty="0" smtClean="0"/>
              <a:t>  Суптотална / комплетна мускулната повреда / тетивна aвулзија</a:t>
            </a:r>
            <a:r>
              <a:rPr lang="ru-RU" dirty="0" smtClean="0"/>
              <a:t>: Структурна мускулна повреда, вклучувајќи оштетување (субтотална или тотална) преку целиот дијаметар на мускулите или субтотална / комплетна тетивна авулзија. Се манифестири како акутна, силна болка и често паѓање при повредата. Има силна болка со пасивни движење и палпација, веднаш се јавува функционален дефицит, со развој на поголем хематом. Се јавува и голем опиплив дефект, често на мускулно-тетивните споеви, или ретракција на авулзираниот мускул. Видлив мускулен дефект или тетивна aвулзија може да се набљудува на снимките, како и формираниот хематом.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22</a:t>
            </a:fld>
            <a:endParaRPr lang="en-US"/>
          </a:p>
        </p:txBody>
      </p:sp>
    </p:spTree>
    <p:extLst>
      <p:ext uri="{BB962C8B-B14F-4D97-AF65-F5344CB8AC3E}">
        <p14:creationId xmlns:p14="http://schemas.microsoft.com/office/powerpoint/2010/main" val="2498388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23</a:t>
            </a:fld>
            <a:endParaRPr lang="en-US"/>
          </a:p>
        </p:txBody>
      </p:sp>
    </p:spTree>
    <p:extLst>
      <p:ext uri="{BB962C8B-B14F-4D97-AF65-F5344CB8AC3E}">
        <p14:creationId xmlns:p14="http://schemas.microsoft.com/office/powerpoint/2010/main" val="2171818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Повторна ре-повредување е повреда од ист тип, и на иста локација, како претходната индекс повреда,која се појавила за не подолг периодод два месеци од моментот кога играчот почнал со комплетна партиципација во активностите по индекс повредата. </a:t>
            </a:r>
          </a:p>
          <a:p>
            <a:r>
              <a:rPr lang="ru-RU" dirty="0" smtClean="0"/>
              <a:t>Околу 16%од м. повреди во елитниот фудабал се повторни повреди. Ризикот од реповреда е повисок за колк/препони одошто за бутот и потколеницата. Во просек изгубеното време по ре-повредите е 30% подолго од онаа по индекс повредата </a:t>
            </a:r>
          </a:p>
          <a:p>
            <a:r>
              <a:rPr lang="ru-RU" dirty="0" smtClean="0"/>
              <a:t>ТОКМУ</a:t>
            </a:r>
            <a:r>
              <a:rPr lang="ru-RU" baseline="0" dirty="0" smtClean="0"/>
              <a:t> ЦЕЛТА НА ПРАВИЛНОТО ЛЕКУВЊЕ И РЕХАНИЛИТАЦИЈА Е СПРЕЧУВАЊЕ НА ПОВТОРНА ПОВРЕДА</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24</a:t>
            </a:fld>
            <a:endParaRPr lang="en-US"/>
          </a:p>
        </p:txBody>
      </p:sp>
    </p:spTree>
    <p:extLst>
      <p:ext uri="{BB962C8B-B14F-4D97-AF65-F5344CB8AC3E}">
        <p14:creationId xmlns:p14="http://schemas.microsoft.com/office/powerpoint/2010/main" val="1256537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25</a:t>
            </a:fld>
            <a:endParaRPr lang="en-US"/>
          </a:p>
        </p:txBody>
      </p:sp>
    </p:spTree>
    <p:extLst>
      <p:ext uri="{BB962C8B-B14F-4D97-AF65-F5344CB8AC3E}">
        <p14:creationId xmlns:p14="http://schemas.microsoft.com/office/powerpoint/2010/main" val="3845892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26</a:t>
            </a:fld>
            <a:endParaRPr lang="en-US"/>
          </a:p>
        </p:txBody>
      </p:sp>
    </p:spTree>
    <p:extLst>
      <p:ext uri="{BB962C8B-B14F-4D97-AF65-F5344CB8AC3E}">
        <p14:creationId xmlns:p14="http://schemas.microsoft.com/office/powerpoint/2010/main" val="2784625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Радиолошката класификација на сериозноста на мускулните повреди (модифицирана Peetrons класификација) најчесто се користи како во табела 3.3 подолу.  </a:t>
            </a:r>
          </a:p>
          <a:p>
            <a:r>
              <a:rPr lang="ru-RU" dirty="0" smtClean="0"/>
              <a:t>Grade 0 Негативна MР,без видлива патологија, </a:t>
            </a:r>
          </a:p>
          <a:p>
            <a:r>
              <a:rPr lang="ru-RU" dirty="0" smtClean="0"/>
              <a:t>Grade 1 Едем без архитектурни нарушувања </a:t>
            </a:r>
          </a:p>
          <a:p>
            <a:r>
              <a:rPr lang="ru-RU" dirty="0" smtClean="0"/>
              <a:t>Grade 2 Aрхитектурни нарушувања кои индицираат парцијална руптура </a:t>
            </a:r>
          </a:p>
          <a:p>
            <a:r>
              <a:rPr lang="ru-RU" dirty="0" smtClean="0"/>
              <a:t>Grade 3 Toтална руптура на мускулната тетива     Tab 3.3 - радиолошката класификација на сериозноста на мускулните повреди </a:t>
            </a:r>
          </a:p>
          <a:p>
            <a:r>
              <a:rPr lang="ru-RU" dirty="0" smtClean="0"/>
              <a:t> 70% од мускулните повреди надолен екстремитет се од 0 или 1 степен повреди, не покажувајки никакви знаци на дисрупција на мускулни влакна на MR. Сепак, овие повреди се причина за поголемиот дел отсуства. Тоа значи дека, од перспектива на клубот, овие повреди претставуваат значаен проблем кој се должи на нивната честа инциденца, и покрај фактот дека повеќето хамстринг повреди имаат поволни прогнози и може ефективно да се третираат конзервативно. Хируршките интервенции, вообичаено, се резервирани за комплетни руптури, како што е авулзијата. Сепак, овие повреди ретко се гледат во фудбалот, што претставува само еден многу мал процент на хамстринг повреди во УЕФА студиите.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27</a:t>
            </a:fld>
            <a:endParaRPr lang="en-US"/>
          </a:p>
        </p:txBody>
      </p:sp>
    </p:spTree>
    <p:extLst>
      <p:ext uri="{BB962C8B-B14F-4D97-AF65-F5344CB8AC3E}">
        <p14:creationId xmlns:p14="http://schemas.microsoft.com/office/powerpoint/2010/main" val="767497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радиолошки методи, како што се МР или ултразвук кои се користaт за да се обезбедат дополнителни информации за да се потврди и допрецизира дијагнозата. Напомена: онимањата обично се доволно прецизни за да се утврди дали постои релевантнa руптура или не. Сепак, снимањата сами по себе не се соодветна за утврдување на дијагнозата и степенот на мускулната повреди    </a:t>
            </a:r>
          </a:p>
          <a:p>
            <a:endParaRPr lang="ru-RU" dirty="0" smtClean="0"/>
          </a:p>
          <a:p>
            <a:r>
              <a:rPr lang="ru-RU" dirty="0" smtClean="0"/>
              <a:t>Meдицинска историја+ клиничко испитување (+ снимање) =дијагноза   </a:t>
            </a:r>
          </a:p>
          <a:p>
            <a:r>
              <a:rPr lang="ru-RU" dirty="0" smtClean="0"/>
              <a:t>инспекција,клинички преглед, функционални тест и локација на повредата              </a:t>
            </a:r>
          </a:p>
          <a:p>
            <a:r>
              <a:rPr lang="ru-RU" dirty="0" smtClean="0"/>
              <a:t>Meдицинскаисторија/ снимања: симптоми ултрасонографија, MР    </a:t>
            </a:r>
          </a:p>
          <a:p>
            <a:endParaRPr lang="ru-RU" dirty="0" smtClean="0"/>
          </a:p>
          <a:p>
            <a:r>
              <a:rPr lang="ru-RU" dirty="0" smtClean="0"/>
              <a:t>АНАМНЕЗА</a:t>
            </a:r>
          </a:p>
          <a:p>
            <a:r>
              <a:rPr lang="ru-RU" dirty="0" smtClean="0"/>
              <a:t>Oколности при повредувањето  </a:t>
            </a:r>
          </a:p>
          <a:p>
            <a:r>
              <a:rPr lang="ru-RU" dirty="0" smtClean="0"/>
              <a:t>Надворешна траума?    </a:t>
            </a:r>
          </a:p>
          <a:p>
            <a:r>
              <a:rPr lang="ru-RU" dirty="0" smtClean="0"/>
              <a:t>Mеханизам  (спринт, шутеви доскок…)?  </a:t>
            </a:r>
          </a:p>
          <a:p>
            <a:r>
              <a:rPr lang="ru-RU" dirty="0" smtClean="0"/>
              <a:t>Надворешна траума сугерира контузија  </a:t>
            </a:r>
          </a:p>
          <a:p>
            <a:r>
              <a:rPr lang="ru-RU" dirty="0" smtClean="0"/>
              <a:t>Најчесто погодени од спринт хамстринг мускулите.  </a:t>
            </a:r>
          </a:p>
          <a:p>
            <a:r>
              <a:rPr lang="ru-RU" dirty="0" smtClean="0"/>
              <a:t>Шутирање го погодува м ректус феморис.  </a:t>
            </a:r>
          </a:p>
          <a:p>
            <a:r>
              <a:rPr lang="ru-RU" dirty="0" smtClean="0"/>
              <a:t>Бавни движења како истегнувањето може да предизвика долго одсуство  </a:t>
            </a:r>
          </a:p>
          <a:p>
            <a:r>
              <a:rPr lang="ru-RU" dirty="0" smtClean="0"/>
              <a:t>Паѓање по повреда укажува на посериозна повреда со комплетно </a:t>
            </a:r>
          </a:p>
          <a:p>
            <a:r>
              <a:rPr lang="ru-RU" dirty="0" smtClean="0"/>
              <a:t>Играчот паѓа по повредата? </a:t>
            </a:r>
          </a:p>
          <a:p>
            <a:r>
              <a:rPr lang="ru-RU" dirty="0" smtClean="0"/>
              <a:t>губење на функцијата.        </a:t>
            </a:r>
          </a:p>
          <a:p>
            <a:r>
              <a:rPr lang="ru-RU" dirty="0" smtClean="0"/>
              <a:t>  </a:t>
            </a:r>
          </a:p>
          <a:p>
            <a:r>
              <a:rPr lang="ru-RU" dirty="0" smtClean="0"/>
              <a:t>Симптоми   Тип на болката:(болка во домор,   Грчевидна болка повеке укажува на функционална повреда;  Како грчеви, остра болка)?   Остра болка сугерира дека повредата е структурна; </a:t>
            </a:r>
          </a:p>
          <a:p>
            <a:r>
              <a:rPr lang="ru-RU" dirty="0" smtClean="0"/>
              <a:t> ―крцкање‖ или ―кињене‖?   Ова сугерира на структурна повреда;            Напад на болка (бавно или  Бавен напад на болка сугерира функционална повреда;   изненадно)  Изненадна болка сугерира структурна повреда;             Таб 4.2 – евалуација на симптомите поврзани со повредата   </a:t>
            </a:r>
          </a:p>
          <a:p>
            <a:r>
              <a:rPr lang="ru-RU" dirty="0" smtClean="0"/>
              <a:t>Поранешни проблеми  </a:t>
            </a:r>
          </a:p>
          <a:p>
            <a:r>
              <a:rPr lang="ru-RU" dirty="0" smtClean="0"/>
              <a:t>Поранешна повреда?  Ова може да влијае на повредата.  </a:t>
            </a:r>
          </a:p>
          <a:p>
            <a:r>
              <a:rPr lang="ru-RU" dirty="0" smtClean="0"/>
              <a:t>Лузни?  Оваа може да влијае на повредата.           Мускулна крутост/затегнатост или замор?  Предиспонирачки фактор за повредување  Лумбарни проблеми?  Мускулната повреда може да е последица на лумбарни проблеми.  </a:t>
            </a:r>
          </a:p>
          <a:p>
            <a:endParaRPr lang="ru-RU" dirty="0" smtClean="0"/>
          </a:p>
          <a:p>
            <a:r>
              <a:rPr lang="ru-RU" dirty="0" smtClean="0"/>
              <a:t>ПРЕГЛЕД</a:t>
            </a:r>
          </a:p>
          <a:p>
            <a:r>
              <a:rPr lang="ru-RU" dirty="0" smtClean="0"/>
              <a:t> Инспекцијата, клиничкиот преглед, функционални тестови и локацијата на повреди:   Следниот чекор во дијагнозата е внимателно клиничко испитување на повреденaтa област. Ова треба да вклучува инспекција, палпација, споредба со контралатералнa страна, и функционални тестирање на мускулите. Секогаш се почнува со преглед на повреденaта нога.</a:t>
            </a:r>
          </a:p>
          <a:p>
            <a:r>
              <a:rPr lang="ru-RU" dirty="0" smtClean="0"/>
              <a:t>- Дали има некој оток или видлив хематом (види Слика 4.2a). Увид на контурите на мускулите и да побарате спортистoт да ги стегне мускулите, и да ги повлече нозете нагоре. Проценете го изгледот на мускулите и дали постои било каквов мускулен дефект (види Слика 4.2b). Имајте на ум дека хематом, мускулен дефект и промени на контурите на мускулите се гледа само при структурните повреди.</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29</a:t>
            </a:fld>
            <a:endParaRPr lang="en-US"/>
          </a:p>
        </p:txBody>
      </p:sp>
    </p:spTree>
    <p:extLst>
      <p:ext uri="{BB962C8B-B14F-4D97-AF65-F5344CB8AC3E}">
        <p14:creationId xmlns:p14="http://schemas.microsoft.com/office/powerpoint/2010/main" val="40420244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ru-RU" dirty="0" smtClean="0"/>
              <a:t> Преглед и третман на мускулните повреди  </a:t>
            </a:r>
          </a:p>
          <a:p>
            <a:r>
              <a:rPr lang="ru-RU" dirty="0" smtClean="0"/>
              <a:t>Authors: Peter Ueblacker, Lutz Hänsel, Hans-Wilhelm Müller-Wohlfahrt  </a:t>
            </a:r>
          </a:p>
          <a:p>
            <a:r>
              <a:rPr lang="ru-RU" dirty="0" smtClean="0"/>
              <a:t>4.1. Вовед  Дијагнозата на акутната мускулна повреда со придружната прогнозаобично се базира првенствено на клиничките наоди, и радиолошки методи, како штосе МР или ултразвук кои се користaт за да се обезбедат дополнителни информации за да се потврди дијагнозата. Снимањето е важен аспект за дијагноза на повредата, но кога се користи во изолација, малку е веројатно дека нуди најточна дијагноза. Лекарите треба да комбинираат слики со други достапни извори на информации, како што се медицинска историја на играчот, инспекција, клинички преглед и функционални тестови, со цел да дојдат до најпрецизна дијагноза и одлука за понатамошниот третман.  Ова поглавје ги опишува различните фактори на кои фудбалскиот лекар треба да смета при прегледот, дијагностицирањето и лекување на мускулната повреда. Советите се обезбедени сонајефективни и клинички докажани техники, кои можат да помогнат да се постигне брзо враќање во фудбалската игра со помал ризик од повторна повреда.  </a:t>
            </a:r>
          </a:p>
          <a:p>
            <a:r>
              <a:rPr lang="ru-RU" dirty="0" smtClean="0"/>
              <a:t>Meдицинска историја+ клиничко испитување (+ снимање) =дијагноза   </a:t>
            </a:r>
          </a:p>
          <a:p>
            <a:r>
              <a:rPr lang="ru-RU" dirty="0" smtClean="0"/>
              <a:t>4.2. На што треба да се размислува во дијагностицирањето на м. повреди При поставувањето на дијагнозата, првиот важен чекор e да се направи разлика помеѓу различните категории на повреди. Особено, помеѓу индиректните и директните м повреди, и помеѓу функционалните и структурните м повреди. Подолу е даден нај едноставниот  систем на класификација  </a:t>
            </a:r>
          </a:p>
          <a:p>
            <a:r>
              <a:rPr lang="ru-RU" dirty="0" smtClean="0"/>
              <a:t> Индиректни мускулниповреди  Функционални м. Структурни м повреди    нарушувања/повреди     Болни m. нарушувањаБило која акутна дистрак.  повреда на m.  Безмакроскопски доказ Со макроскопски доказ  (видлив на МР/ултразвук       (видлив на МР/Ултразвук  Руптури на м влакна на руптура на м  </a:t>
            </a:r>
          </a:p>
          <a:p>
            <a:r>
              <a:rPr lang="ru-RU" dirty="0" smtClean="0"/>
              <a:t> Директни мускулни повреди  </a:t>
            </a:r>
          </a:p>
          <a:p>
            <a:r>
              <a:rPr lang="ru-RU" dirty="0" smtClean="0"/>
              <a:t>             Кинтузии Лацерации                             Директна м траума Директна траума/рана       (вклучително Кожа)    од надворешна тапа сила причинета    која води до дифузен или од остра надвореша сила    циркумскриптен хематом           </a:t>
            </a:r>
          </a:p>
          <a:p>
            <a:r>
              <a:rPr lang="ru-RU" dirty="0" smtClean="0"/>
              <a:t>   </a:t>
            </a:r>
          </a:p>
          <a:p>
            <a:r>
              <a:rPr lang="ru-RU" dirty="0" smtClean="0"/>
              <a:t>UEFA Football Doctor Education Programme – Injury diagnosis and treatment    </a:t>
            </a:r>
          </a:p>
          <a:p>
            <a:r>
              <a:rPr lang="ru-RU" dirty="0" smtClean="0"/>
              <a:t>Напомена: онимањата обично се доволно прецизни за да се утврди дали постои релевантнa руптура или не. Сепак, снимањата сами по себе не се соодветна за утврдување на дијагнозата и степенот на мускулната повреди    </a:t>
            </a:r>
          </a:p>
          <a:p>
            <a:r>
              <a:rPr lang="ru-RU" dirty="0" smtClean="0"/>
              <a:t>4.2.1. Индиректни повреди  </a:t>
            </a:r>
          </a:p>
          <a:p>
            <a:r>
              <a:rPr lang="ru-RU" dirty="0" smtClean="0"/>
              <a:t>Функционални повреди / нарушувања  </a:t>
            </a:r>
          </a:p>
          <a:p>
            <a:r>
              <a:rPr lang="ru-RU" dirty="0" smtClean="0"/>
              <a:t>Функционални повреди / болести се полесни повреди кои предизвикуваат оток / едеми и болнa крутост на мускулите. Овие нарушувања се мултифакториелни и може да се случат поради различни причини. Играчите не се во можност да се натпреваруват поради функционални ограничувања, како што се болките и зголемување на мускулниот тонус. Тие се можен ризик фактор за структурни повреди (делумни руптури).  </a:t>
            </a:r>
          </a:p>
          <a:p>
            <a:r>
              <a:rPr lang="ru-RU" dirty="0" smtClean="0"/>
              <a:t>Структурни повреди  </a:t>
            </a:r>
          </a:p>
          <a:p>
            <a:r>
              <a:rPr lang="ru-RU" dirty="0" smtClean="0"/>
              <a:t>Предизвикани се од истегнување со ненадејни принудни издолжувања, поголеми од вискозоеластичниот капацитет на мускулите, за време на моќни контракција (т.е. внатрешна сила).  4.2.2. Директни повреди  </a:t>
            </a:r>
          </a:p>
          <a:p>
            <a:r>
              <a:rPr lang="ru-RU" dirty="0" smtClean="0"/>
              <a:t>Директните повреди (т.е. лацерации или контузии ) се предизвикани од надворешни сили, како што е директен удар од колено на противникот . Најчесто контузирани мускули се изложениот rectus femoris и vastus intermedius, кој се наоѓа веднаш до коската. Контузијата може да доведе до крварење, предизвикувајќи болка и загуба на движењето, но мускулните влакна не се типично растргнати од страна на надолжни тракции. Поради оваа, дури и играчи со потешки контузии, често можат да продолжат да играт за некое време, додека дури и мала индиректна структурна повреда често го принудува играчот да застане одеднаш.                </a:t>
            </a:r>
          </a:p>
          <a:p>
            <a:r>
              <a:rPr lang="ru-RU" dirty="0" smtClean="0"/>
              <a:t>   </a:t>
            </a:r>
          </a:p>
          <a:p>
            <a:r>
              <a:rPr lang="ru-RU" dirty="0" smtClean="0"/>
              <a:t>UEFA Football Doctor Education Programme – Injury diagnosis and treatment  4.3. Прглед на мускулните повреди  Дијагнозата секогаш треба да опфатиширок спектар на информации, како што е прикажано на Слика 4.1 подолу:  </a:t>
            </a:r>
          </a:p>
          <a:p>
            <a:r>
              <a:rPr lang="ru-RU" dirty="0" smtClean="0"/>
              <a:t>инспекција,клинички преглед, функционални тест и локација на повредата              </a:t>
            </a:r>
          </a:p>
          <a:p>
            <a:r>
              <a:rPr lang="ru-RU" dirty="0" smtClean="0"/>
              <a:t>Meдицинскаисторија/ снимања: симптоми ултрасонографија, MР    </a:t>
            </a:r>
          </a:p>
          <a:p>
            <a:r>
              <a:rPr lang="ru-RU" dirty="0" smtClean="0"/>
              <a:t>Figure 4.1 – Извори на информации кои се користат за дијагностицирање на повреди    </a:t>
            </a:r>
          </a:p>
          <a:p>
            <a:r>
              <a:rPr lang="ru-RU" dirty="0" smtClean="0"/>
              <a:t>Oколности при повредувањето  </a:t>
            </a:r>
          </a:p>
          <a:p>
            <a:r>
              <a:rPr lang="ru-RU" dirty="0" smtClean="0"/>
              <a:t>Надворешна траума?    </a:t>
            </a:r>
          </a:p>
          <a:p>
            <a:r>
              <a:rPr lang="ru-RU" dirty="0" smtClean="0"/>
              <a:t>Mеханизам  (спринт, шутеви доскок…)?  </a:t>
            </a:r>
          </a:p>
          <a:p>
            <a:r>
              <a:rPr lang="ru-RU" dirty="0" smtClean="0"/>
              <a:t>Надворешна траума сугерира контузија  </a:t>
            </a:r>
          </a:p>
          <a:p>
            <a:r>
              <a:rPr lang="ru-RU" dirty="0" smtClean="0"/>
              <a:t>Најчесто погодени од спринт хамстринг мускулите.  </a:t>
            </a:r>
          </a:p>
          <a:p>
            <a:r>
              <a:rPr lang="ru-RU" dirty="0" smtClean="0"/>
              <a:t>Шутирање го погодува м ректус феморис.  </a:t>
            </a:r>
          </a:p>
          <a:p>
            <a:r>
              <a:rPr lang="ru-RU" dirty="0" smtClean="0"/>
              <a:t>Бавни движења како истегнувањето може да предизвика долго одсуство       Паѓање по повреда укажува на посериозна повреда со комплетно Играчот паѓа по повредата?  губење на функцијата.        </a:t>
            </a:r>
          </a:p>
          <a:p>
            <a:r>
              <a:rPr lang="ru-RU" dirty="0" smtClean="0"/>
              <a:t>Table 4.1 – евалуација на околностите на настанување на повредaта</a:t>
            </a:r>
          </a:p>
          <a:p>
            <a:r>
              <a:rPr lang="ru-RU" dirty="0" smtClean="0"/>
              <a:t>    </a:t>
            </a:r>
          </a:p>
          <a:p>
            <a:r>
              <a:rPr lang="ru-RU" dirty="0" smtClean="0"/>
              <a:t>UEFA Football Doctor Education Programme – Injury diagnosis and treatment   </a:t>
            </a:r>
          </a:p>
          <a:p>
            <a:r>
              <a:rPr lang="ru-RU" dirty="0" smtClean="0"/>
              <a:t>Симптоми   Тип на болката:(болка во домор,   Грчевидна болка повеке укажува на функционална повреда;  Како грчеви, остра болка)?   Остра болка сугерира дека повредата е структурна; </a:t>
            </a:r>
          </a:p>
          <a:p>
            <a:r>
              <a:rPr lang="ru-RU" dirty="0" smtClean="0"/>
              <a:t> ―крцкање‖ или ―кињене‖?   Ова сугерира на структурна повреда;            Напад на болка (бавно или  Бавен напад на болка сугерира функционална повреда;   изненадно)  Изненадна болка сугерира структурна повреда;             Таб 4.2 – евалуација на симптомите поврзани со повредата   </a:t>
            </a:r>
          </a:p>
          <a:p>
            <a:r>
              <a:rPr lang="ru-RU" dirty="0" smtClean="0"/>
              <a:t>Поранешни проблеми  </a:t>
            </a:r>
          </a:p>
          <a:p>
            <a:r>
              <a:rPr lang="ru-RU" dirty="0" smtClean="0"/>
              <a:t>Поранешна повреда?  Ова може да влијае на повредата.  </a:t>
            </a:r>
          </a:p>
          <a:p>
            <a:r>
              <a:rPr lang="ru-RU" dirty="0" smtClean="0"/>
              <a:t>Лузни?  Оваа може да влијае на повредата.           Мускулна крутост/затегнатост или замор?  Предиспонирачки фактор за повредување  Лумбарни проблеми?  Мускулната повреда може да е последица на лумбарни проблеми.  Taб 4.3 – проценка на поранешните повреди кои може да влијаат на сегашната повреда  4.3.1. Медицинска историја / симптоми  Лекарот треба да почне со прецизна историја на околностите околу повредата, потоа соразгледување на симптомите на играчот и идентификување на сите претходни проблеми поврзани со повредата. Каде што играчот информира за остра и ненадејна појава на болка (на пример, играчот доживеал сензација на кинење- и добро дефинирана, локализирана болка), кога мора да се претпостави руптура на мускулот.  </a:t>
            </a:r>
          </a:p>
          <a:p>
            <a:r>
              <a:rPr lang="ru-RU" dirty="0" smtClean="0"/>
              <a:t>4.3.2. Инспекцијата, клиничкиот преглед, функционални тестови и локацијата на повреди:   Следниот чекор во дијагнозата е внимателно клиничко испитување на повреденaтa област. Ова треба да вклучува инспекција, палпација, споредба со контралатералнa страна, и функционални тестирање на мускулите. Секогаш се почнува со преглед на повреденaта нога. Дали има некој оток или видлив хематом (види Слика 4.2a). Увид на контурите на мускулите и да побарате спортистoт да ги стегне мускулите, и да ги повлече нозете нагоре. Проценете го изгледот на мускулите и дали постои било каквов мускулен дефект (види Слика 4.2b). </a:t>
            </a:r>
            <a:r>
              <a:rPr lang="ru-RU" smtClean="0"/>
              <a:t>Имајте на ум дека хематом, мускулен дефект и промени на контурите на мускулите се гледа само при структурните повреди.</a:t>
            </a:r>
            <a:endParaRPr lang="en-GB"/>
          </a:p>
        </p:txBody>
      </p:sp>
      <p:sp>
        <p:nvSpPr>
          <p:cNvPr id="4" name="Slide Number Placeholder 3"/>
          <p:cNvSpPr>
            <a:spLocks noGrp="1"/>
          </p:cNvSpPr>
          <p:nvPr>
            <p:ph type="sldNum" sz="quarter" idx="10"/>
          </p:nvPr>
        </p:nvSpPr>
        <p:spPr/>
        <p:txBody>
          <a:bodyPr/>
          <a:lstStyle/>
          <a:p>
            <a:fld id="{A5D78FC6-CE17-4259-A63C-DDFC12E048FC}" type="slidenum">
              <a:rPr lang="en-US" smtClean="0"/>
              <a:pPr/>
              <a:t>30</a:t>
            </a:fld>
            <a:endParaRPr lang="en-US"/>
          </a:p>
        </p:txBody>
      </p:sp>
    </p:spTree>
    <p:extLst>
      <p:ext uri="{BB962C8B-B14F-4D97-AF65-F5344CB8AC3E}">
        <p14:creationId xmlns:p14="http://schemas.microsoft.com/office/powerpoint/2010/main" val="38458574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Палпацијата се врши со умерен притисок и движење. Прстите постојано треба да лизгаат по должината на мускулите од дистално кон проксимална и низ влакнатa, но не треба да притискаме врз мускулите. При палпацијата, прашајте го спортистoт да покаже каде е центарот на болката. Палпацијата открива дали постои било каквa болка на притисок, и дали болката е локализирана или опфаќа поголема површина. Таа, исто така помага да се открие присуство на едем во мускулите, дали постои болка или олеснување на внимателно истегнување, и ако постои палпабилен дефект. </a:t>
            </a:r>
          </a:p>
          <a:p>
            <a:endParaRPr lang="ru-RU" dirty="0" smtClean="0"/>
          </a:p>
          <a:p>
            <a:r>
              <a:rPr lang="ru-RU" dirty="0" smtClean="0"/>
              <a:t>Палпација на задна ложа, на пример, се врши прво со колената целосно екстендирани. Во оваа позиција, мускулите малку се протегаат (види Слика 4.3a), додека со флектирани колена, се порелаксирани (види Слика 4.3b). Раката и прстите (и) треба да се лизгаат преку мускулите неколку пати, добивајки впечаток за мускулниот тонус и потрага по површина со зголемен тонус во однос на соседните мускули.  Во исто време, спортистот треба да се надгледува за да се забележи ако постои било каква реакција на притисокот поради болка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31</a:t>
            </a:fld>
            <a:endParaRPr lang="en-US"/>
          </a:p>
        </p:txBody>
      </p:sp>
    </p:spTree>
    <p:extLst>
      <p:ext uri="{BB962C8B-B14F-4D97-AF65-F5344CB8AC3E}">
        <p14:creationId xmlns:p14="http://schemas.microsoft.com/office/powerpoint/2010/main" val="41671111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Типично, структурните повреди се во дисталниот дел на бицепс феморис, по должината на семитендинозните или семимембранозните мускули, или по должината на интрамускулната тетива на ректус феморис (види слики 4.4a и 4.4b)  Обично најслабата точка којасе кине: кај повеќето спортисти, тоа е мускулотетивнатаспојница, кај адолесцентите, тоа е aпофизата, а кај постарите пациенти, тоа е тетива. </a:t>
            </a:r>
          </a:p>
          <a:p>
            <a:endParaRPr lang="ru-RU" dirty="0" smtClean="0"/>
          </a:p>
          <a:p>
            <a:r>
              <a:rPr lang="en-GB" dirty="0" smtClean="0"/>
              <a:t>4.4a – </a:t>
            </a:r>
            <a:r>
              <a:rPr lang="mk-MK" dirty="0" smtClean="0"/>
              <a:t>Задна ложа: Руптурите се јавуваат најчесто во мускуло-тетивниот спој на дисталниот бицепс </a:t>
            </a:r>
            <a:r>
              <a:rPr lang="en-GB" dirty="0" err="1" smtClean="0"/>
              <a:t>femoris</a:t>
            </a:r>
            <a:r>
              <a:rPr lang="en-GB" dirty="0" smtClean="0"/>
              <a:t> (caput </a:t>
            </a:r>
            <a:r>
              <a:rPr lang="en-GB" dirty="0" err="1" smtClean="0"/>
              <a:t>longum</a:t>
            </a:r>
            <a:r>
              <a:rPr lang="en-GB" dirty="0" smtClean="0"/>
              <a:t>, 1). </a:t>
            </a:r>
            <a:r>
              <a:rPr lang="mk-MK" dirty="0" smtClean="0"/>
              <a:t>Структурна повреда, исто така, може да се случи по должината на мускулотетивниот спој на </a:t>
            </a:r>
            <a:r>
              <a:rPr lang="en-GB" dirty="0" smtClean="0"/>
              <a:t>semimembranosus </a:t>
            </a:r>
            <a:r>
              <a:rPr lang="mk-MK" dirty="0" smtClean="0"/>
              <a:t>и </a:t>
            </a:r>
            <a:r>
              <a:rPr lang="en-GB" dirty="0" smtClean="0"/>
              <a:t>semitendinosus </a:t>
            </a:r>
            <a:r>
              <a:rPr lang="mk-MK" dirty="0" smtClean="0"/>
              <a:t>мускулите (2).  </a:t>
            </a:r>
          </a:p>
          <a:p>
            <a:r>
              <a:rPr lang="mk-MK" dirty="0" smtClean="0"/>
              <a:t>4.4</a:t>
            </a:r>
            <a:r>
              <a:rPr lang="en-GB" dirty="0" smtClean="0"/>
              <a:t>b - rectus </a:t>
            </a:r>
            <a:r>
              <a:rPr lang="en-GB" dirty="0" err="1" smtClean="0"/>
              <a:t>femoris</a:t>
            </a:r>
            <a:r>
              <a:rPr lang="en-GB" dirty="0" smtClean="0"/>
              <a:t> </a:t>
            </a:r>
            <a:r>
              <a:rPr lang="mk-MK" dirty="0" smtClean="0"/>
              <a:t>и </a:t>
            </a:r>
            <a:r>
              <a:rPr lang="en-GB" dirty="0" smtClean="0"/>
              <a:t>adductors: </a:t>
            </a:r>
            <a:r>
              <a:rPr lang="mk-MK" dirty="0" smtClean="0"/>
              <a:t>Структурни повреди често се забележани во проксималлниот </a:t>
            </a:r>
            <a:r>
              <a:rPr lang="en-GB" dirty="0" smtClean="0"/>
              <a:t>rectus </a:t>
            </a:r>
            <a:r>
              <a:rPr lang="en-GB" dirty="0" err="1" smtClean="0"/>
              <a:t>femoris</a:t>
            </a:r>
            <a:r>
              <a:rPr lang="en-GB" dirty="0" smtClean="0"/>
              <a:t>, </a:t>
            </a:r>
            <a:r>
              <a:rPr lang="mk-MK" dirty="0" smtClean="0"/>
              <a:t>по должината на интрамускулна тетива (1), и по должината на интрамускулна тетива на </a:t>
            </a:r>
            <a:r>
              <a:rPr lang="en-GB" dirty="0" smtClean="0"/>
              <a:t>adductor longus.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32</a:t>
            </a:fld>
            <a:endParaRPr lang="en-US"/>
          </a:p>
        </p:txBody>
      </p:sp>
    </p:spTree>
    <p:extLst>
      <p:ext uri="{BB962C8B-B14F-4D97-AF65-F5344CB8AC3E}">
        <p14:creationId xmlns:p14="http://schemas.microsoft.com/office/powerpoint/2010/main" val="18559294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ru-RU" dirty="0" smtClean="0"/>
              <a:t>Првиот чекор секогаш е да се постави прецизна дијагноза. Тоа е клучно за прогнозата на повредата, а ризикот од погрешна дијагноза е се уште голем. Ако дијагнозата е многу посериозна повреда одошто всушност е, играчот и екипата ке изгубат многу важно време, но ако пак повредата е потценета, играчот потенцијално е во ризик од повторна реповреда. Денешните принципи за третман на мускулните повреди немаат цврста научна подлога, и во одсуство на јасни насоки, прецизна проценка на м повреда и ефективна комуникација помеѓу лекарите е тешко да се постигне. Ова може да влијае на напредокот во однос на рехабилитацијата ивракањето во игра, и може да се очекуват компликации и реповредувања.  </a:t>
            </a:r>
          </a:p>
          <a:p>
            <a:r>
              <a:rPr lang="ru-RU" dirty="0" smtClean="0"/>
              <a:t>   </a:t>
            </a:r>
          </a:p>
          <a:p>
            <a:r>
              <a:rPr lang="ru-RU" dirty="0" smtClean="0"/>
              <a:t>UEFA Football Doctor Education Programme – Injury diagnosis and treatment  </a:t>
            </a:r>
          </a:p>
          <a:p>
            <a:r>
              <a:rPr lang="ru-RU" dirty="0" smtClean="0"/>
              <a:t>Клиничките искуства во третманот на м. повреди докажуват дека чекај и надгледувај принципот не е ефективен. Важно е да се постави брза дијагноза и соодветен третман, особено за професионалните играчи, па затоа играчите кои ви се обракаат со муск. повреди треба да се прегледаат без одлагање. Брзиот преглед е од клучна важност, бидејки постојат разлики помеѓу функционалните нарушувања и структурните повреди во однос на пос- примарниот режим на згрижување и прогнозата.</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34</a:t>
            </a:fld>
            <a:endParaRPr lang="en-US"/>
          </a:p>
        </p:txBody>
      </p:sp>
    </p:spTree>
    <p:extLst>
      <p:ext uri="{BB962C8B-B14F-4D97-AF65-F5344CB8AC3E}">
        <p14:creationId xmlns:p14="http://schemas.microsoft.com/office/powerpoint/2010/main" val="1470772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mk-MK" dirty="0" smtClean="0"/>
              <a:t>Иако</a:t>
            </a:r>
            <a:r>
              <a:rPr lang="mk-MK" baseline="0" dirty="0" smtClean="0"/>
              <a:t> не е научно докажан дека е ефективен се очекува да</a:t>
            </a:r>
            <a:r>
              <a:rPr lang="en-GB" baseline="0" dirty="0" smtClean="0"/>
              <a:t> </a:t>
            </a:r>
            <a:r>
              <a:rPr lang="mk-MK" baseline="0" dirty="0" smtClean="0"/>
              <a:t>го МИНИМИЗИРА ФОРМИРАНИОТ ХЕМАТОМ А СО ТОА ГОЛЕМИНАТА НА СВРЗНО ТКИВНАТА ЛУЗНА</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35</a:t>
            </a:fld>
            <a:endParaRPr lang="en-US"/>
          </a:p>
        </p:txBody>
      </p:sp>
    </p:spTree>
    <p:extLst>
      <p:ext uri="{BB962C8B-B14F-4D97-AF65-F5344CB8AC3E}">
        <p14:creationId xmlns:p14="http://schemas.microsoft.com/office/powerpoint/2010/main" val="41346043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smtClean="0"/>
              <a:t>P</a:t>
            </a:r>
            <a:r>
              <a:rPr lang="en-US" baseline="0" dirty="0" smtClean="0"/>
              <a:t> I R se </a:t>
            </a:r>
            <a:r>
              <a:rPr lang="mk-MK" baseline="0" dirty="0" smtClean="0"/>
              <a:t>за заштита од понатамошно оштетување.</a:t>
            </a:r>
          </a:p>
          <a:p>
            <a:r>
              <a:rPr lang="en-GB" sz="1200" b="1" kern="1200" dirty="0" smtClean="0">
                <a:solidFill>
                  <a:schemeClr val="tx1"/>
                </a:solidFill>
                <a:effectLst/>
                <a:latin typeface="+mn-lt"/>
                <a:ea typeface="+mn-ea"/>
                <a:cs typeface="+mn-cs"/>
              </a:rPr>
              <a:t>Immediate First Aid for Thigh Injuries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PRICE principles are the gold standard set for treating sports injuries.  The acronym stands </a:t>
            </a:r>
            <a:r>
              <a:rPr lang="en-GB" sz="1200" kern="1200" dirty="0" err="1" smtClean="0">
                <a:solidFill>
                  <a:schemeClr val="tx1"/>
                </a:solidFill>
                <a:effectLst/>
                <a:latin typeface="+mn-lt"/>
                <a:ea typeface="+mn-ea"/>
                <a:cs typeface="+mn-cs"/>
              </a:rPr>
              <a:t>stands</a:t>
            </a:r>
            <a:r>
              <a:rPr lang="en-GB" sz="1200" kern="1200" dirty="0" smtClean="0">
                <a:solidFill>
                  <a:schemeClr val="tx1"/>
                </a:solidFill>
                <a:effectLst/>
                <a:latin typeface="+mn-lt"/>
                <a:ea typeface="+mn-ea"/>
                <a:cs typeface="+mn-cs"/>
              </a:rPr>
              <a:t> for Protection, Rest, Ice, Compression and Elevation and should be applied as early as possible and continued for at least the first 24-72 hours.</a:t>
            </a:r>
          </a:p>
          <a:p>
            <a:r>
              <a:rPr lang="en-GB" sz="1200" b="1" kern="1200" dirty="0" smtClean="0">
                <a:solidFill>
                  <a:schemeClr val="tx1"/>
                </a:solidFill>
                <a:effectLst/>
                <a:latin typeface="+mn-lt"/>
                <a:ea typeface="+mn-ea"/>
                <a:cs typeface="+mn-cs"/>
              </a:rPr>
              <a:t>Protection</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Protection of the damaged tissue is vital to prevent further damage and enable the healing process to start efficiently and effectively. There are a number of ways to protect the injured area all with the same aim of limiting further movement and use of the joint/muscle/ligament/tendon.  One way this can be achieved is using a support or splint.</a:t>
            </a:r>
          </a:p>
          <a:p>
            <a:r>
              <a:rPr lang="en-GB" sz="1200" b="1" kern="1200" dirty="0" smtClean="0">
                <a:solidFill>
                  <a:schemeClr val="tx1"/>
                </a:solidFill>
                <a:effectLst/>
                <a:latin typeface="+mn-lt"/>
                <a:ea typeface="+mn-ea"/>
                <a:cs typeface="+mn-cs"/>
              </a:rPr>
              <a:t>Rest</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the early stages, rest is one of the most important components of the P.R.I.C.E principle but is often neglected or ignored. It does not only refer to the prolonged period of time that the athlete will be out of action but also to the immediate period after the injury.</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An athlete must know when to stop training and allow the injured area to heal otherwise repetitive minor injuries can often result in a more severe injury that keeps the athlete out for much longer.</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If an injury is sustained during sporting activity some athletes have a tendency to 'run it off'.  This implies that by continuing to participate in the exercise, the injury will simply go away. In fact, in the majority of cases this is not true and is not advisable.</a:t>
            </a:r>
          </a:p>
          <a:p>
            <a:r>
              <a:rPr lang="en-GB" sz="1200" b="1" kern="1200" dirty="0" smtClean="0">
                <a:solidFill>
                  <a:schemeClr val="tx1"/>
                </a:solidFill>
                <a:effectLst/>
                <a:latin typeface="+mn-lt"/>
                <a:ea typeface="+mn-ea"/>
                <a:cs typeface="+mn-cs"/>
              </a:rPr>
              <a:t>Ice</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Ice therapy, also known as cryotherapy, is one of the most widely known and used treatment modalities for acute sports injuries. It is cheap, easy to use and requires very little time to or expertise to prepare.</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The application of ice to an injury, in the acute phase can substantially decrease the extent of the damage. It achieves this in a number of different ways:</a:t>
            </a:r>
          </a:p>
          <a:p>
            <a:pPr lvl="0"/>
            <a:r>
              <a:rPr lang="en-GB" sz="1200" kern="1200" dirty="0" smtClean="0">
                <a:solidFill>
                  <a:schemeClr val="tx1"/>
                </a:solidFill>
                <a:effectLst/>
                <a:latin typeface="+mn-lt"/>
                <a:ea typeface="+mn-ea"/>
                <a:cs typeface="+mn-cs"/>
              </a:rPr>
              <a:t>Decreases the amount of bleeding by closing down the blood vessels (called vasoconstriction).</a:t>
            </a:r>
          </a:p>
          <a:p>
            <a:pPr lvl="0"/>
            <a:r>
              <a:rPr lang="en-GB" sz="1200" kern="1200" dirty="0" smtClean="0">
                <a:solidFill>
                  <a:schemeClr val="tx1"/>
                </a:solidFill>
                <a:effectLst/>
                <a:latin typeface="+mn-lt"/>
                <a:ea typeface="+mn-ea"/>
                <a:cs typeface="+mn-cs"/>
              </a:rPr>
              <a:t>Reduces pain (pain gate theory)</a:t>
            </a:r>
          </a:p>
          <a:p>
            <a:pPr lvl="0"/>
            <a:r>
              <a:rPr lang="en-GB" sz="1200" kern="1200" dirty="0" smtClean="0">
                <a:solidFill>
                  <a:schemeClr val="tx1"/>
                </a:solidFill>
                <a:effectLst/>
                <a:latin typeface="+mn-lt"/>
                <a:ea typeface="+mn-ea"/>
                <a:cs typeface="+mn-cs"/>
              </a:rPr>
              <a:t>Reduces muscle spasm</a:t>
            </a:r>
          </a:p>
          <a:p>
            <a:pPr lvl="0"/>
            <a:r>
              <a:rPr lang="en-GB" sz="1200" kern="1200" dirty="0" smtClean="0">
                <a:solidFill>
                  <a:schemeClr val="tx1"/>
                </a:solidFill>
                <a:effectLst/>
                <a:latin typeface="+mn-lt"/>
                <a:ea typeface="+mn-ea"/>
                <a:cs typeface="+mn-cs"/>
              </a:rPr>
              <a:t>Reduces the risk of cell death (also called necrosis) by decreasing the rate of metabolism</a:t>
            </a:r>
          </a:p>
          <a:p>
            <a:r>
              <a:rPr lang="en-GB" sz="1200" kern="1200" dirty="0" smtClean="0">
                <a:solidFill>
                  <a:schemeClr val="tx1"/>
                </a:solidFill>
                <a:effectLst/>
                <a:latin typeface="+mn-lt"/>
                <a:ea typeface="+mn-ea"/>
                <a:cs typeface="+mn-cs"/>
              </a:rPr>
              <a:t>Ice is usually applied to the injured site by means of a bag filled with crushed ice which is wrapped in a damp towel. The damp towel is essential as it forms a barrier between the bag of ice and the skin and reduces the risk of an “ice burn”.  DO NOT leave the ice on for more than 15 minutes as you could cause an “ice burn”.</a:t>
            </a:r>
          </a:p>
          <a:p>
            <a:r>
              <a:rPr lang="en-GB" sz="1200" kern="1200" dirty="0" smtClean="0">
                <a:solidFill>
                  <a:schemeClr val="tx1"/>
                </a:solidFill>
                <a:effectLst/>
                <a:latin typeface="+mn-lt"/>
                <a:ea typeface="+mn-ea"/>
                <a:cs typeface="+mn-cs"/>
              </a:rPr>
              <a:t>There are a small number of areas that you should not apply ice to which include the neck, the outside bone of the elbow, the collar bone (upper end), the front of the hip (bony part) and the outer bone of the knee.  The reason for this is there is a superficial nerve just below the skin in these areas that can be damaged by applying ice to it. Always check for contraindications.</a:t>
            </a:r>
          </a:p>
          <a:p>
            <a:r>
              <a:rPr lang="en-GB" sz="1200" b="1" kern="1200" dirty="0" smtClean="0">
                <a:solidFill>
                  <a:schemeClr val="tx1"/>
                </a:solidFill>
                <a:effectLst/>
                <a:latin typeface="+mn-lt"/>
                <a:ea typeface="+mn-ea"/>
                <a:cs typeface="+mn-cs"/>
              </a:rPr>
              <a:t>Compression</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Applying compression to an injured area minimises the amount of swelling that forms after an injury and should be applied for the first 24 to 72 hours from the onset of injury. Compression can be applied through a number of methods. The most effective of these is by using a compression bandage which is an elasticated bandage that simply fits around the affected limb.</a:t>
            </a:r>
          </a:p>
          <a:p>
            <a:r>
              <a:rPr lang="en-GB" sz="1200" b="1" kern="1200" dirty="0" smtClean="0">
                <a:solidFill>
                  <a:schemeClr val="tx1"/>
                </a:solidFill>
                <a:effectLst/>
                <a:latin typeface="+mn-lt"/>
                <a:ea typeface="+mn-ea"/>
                <a:cs typeface="+mn-cs"/>
              </a:rPr>
              <a:t>Elevation</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Elevation of the injured limb is the final principle of PRICE but is equally as important as the other 4. Elevation allows gravity to drain the fluid away from the injured site. This aids in decreasing the swelling which in turn may decrease the pain associated with the oedema (swelling).</a:t>
            </a:r>
          </a:p>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36</a:t>
            </a:fld>
            <a:endParaRPr lang="en-US"/>
          </a:p>
        </p:txBody>
      </p:sp>
    </p:spTree>
    <p:extLst>
      <p:ext uri="{BB962C8B-B14F-4D97-AF65-F5344CB8AC3E}">
        <p14:creationId xmlns:p14="http://schemas.microsoft.com/office/powerpoint/2010/main" val="4126442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ru-RU" dirty="0" smtClean="0"/>
              <a:t>. Физиотерапија:  </a:t>
            </a:r>
          </a:p>
          <a:p>
            <a:r>
              <a:rPr lang="ru-RU" dirty="0" smtClean="0"/>
              <a:t>Соодветни физиотераписки методи имаат важна улога во справувањето со мускулнитеповреди. Физиотерапијата, рехабилитациски вежби и тренажната терапија се основните компоненти на рекондиционирање на оштетените структури, реставрација на координацијата и проприоцепцијата, нормализација на шаблоните на движење, спречување на мускулна атрофија и враќање во нормален развој на силата.  Активниот третман на повредените мускули треба постепено да започне по почетната фаза на повредувањето, користејќи ги следните специфични вежби:  1. Изометричен тренинг. Овие се мускулни контракции кога должината на мускулите останува константна а тензијатата се променува.   2. Изотоничен тренинг. Тука, мускулната должина се менува, но напнатоста останува константна во текот на мускулната контракција.   3. Изокинетички, динамичен тренинг(со минимална оптовареност). Со ова треба да се почне одкако горенаведените вежби може да се извршуват без болка. Изокинетските вежби треба да се спроведуват многу внимателно, со цел да не се преоптоварат повредените мускули.   </a:t>
            </a:r>
          </a:p>
          <a:p>
            <a:r>
              <a:rPr lang="ru-RU" dirty="0" smtClean="0"/>
              <a:t>Kлучната предност што ја имат професионалните спортисти во однос на аматерите е континуираната, интензивна грижаод страна на спортските физиотерапеути, масажна терапија и тренери за рехабилитација секојдневно на располагање.  </a:t>
            </a:r>
          </a:p>
          <a:p>
            <a:r>
              <a:rPr lang="ru-RU" dirty="0" smtClean="0"/>
              <a:t>Физиотерапија, физикална медицина и прогресивнитренажни режими никогаш не треба да се спроведуват напринципот на-обиди и грешки и не треба да биде во режија на пациентот.Наместо тоа, тие треба да го следат добро-структурираниот распоред кој е соодветен за одредени повреди или нарушување. Бидејќи болката на структурним. повреди често се смирува кратко време по повредата, и може да го измами спортистот да го користи повредениот мускул како и пред повредата. Редовно следење од страна на </a:t>
            </a:r>
          </a:p>
          <a:p>
            <a:r>
              <a:rPr lang="ru-RU" dirty="0" smtClean="0"/>
              <a:t>    </a:t>
            </a:r>
          </a:p>
          <a:p>
            <a:r>
              <a:rPr lang="ru-RU" dirty="0" smtClean="0"/>
              <a:t>UEFA Football Doctor Education Programme – Injury diagnosis and treatment  </a:t>
            </a:r>
          </a:p>
          <a:p>
            <a:r>
              <a:rPr lang="ru-RU" dirty="0" smtClean="0"/>
              <a:t>докторите со следење на процесот на зарастување е од критична важност за приспособувања кои би можеле да се потребни во однос на тајмингот и природата на прeпорачаната терапија. </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37</a:t>
            </a:fld>
            <a:endParaRPr lang="en-US"/>
          </a:p>
        </p:txBody>
      </p:sp>
    </p:spTree>
    <p:extLst>
      <p:ext uri="{BB962C8B-B14F-4D97-AF65-F5344CB8AC3E}">
        <p14:creationId xmlns:p14="http://schemas.microsoft.com/office/powerpoint/2010/main" val="33569685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endParaRPr lang="en-GB" smtClean="0"/>
          </a:p>
        </p:txBody>
      </p:sp>
    </p:spTree>
    <p:extLst>
      <p:ext uri="{BB962C8B-B14F-4D97-AF65-F5344CB8AC3E}">
        <p14:creationId xmlns:p14="http://schemas.microsoft.com/office/powerpoint/2010/main" val="3486657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i="1" dirty="0" smtClean="0">
                <a:solidFill>
                  <a:srgbClr val="FFFF00"/>
                </a:solidFill>
                <a:latin typeface="Verdana" pitchFamily="34" charset="0"/>
              </a:rPr>
              <a:t>CEL</a:t>
            </a:r>
            <a:r>
              <a:rPr lang="en-US" sz="1200" i="1" baseline="0" dirty="0" smtClean="0">
                <a:solidFill>
                  <a:srgbClr val="FFFF00"/>
                </a:solidFill>
                <a:latin typeface="Verdana" pitchFamily="34" charset="0"/>
              </a:rPr>
              <a:t> NA OPERACIJA KAJ HRONICNI</a:t>
            </a:r>
            <a:endParaRPr lang="en-US" sz="1200" i="1" dirty="0" smtClean="0">
              <a:solidFill>
                <a:srgbClr val="FFFF00"/>
              </a:solidFill>
              <a:latin typeface="Verdana" pitchFamily="34" charset="0"/>
            </a:endParaRPr>
          </a:p>
          <a:p>
            <a:pPr>
              <a:buFontTx/>
              <a:buBlip>
                <a:blip r:embed="rId3"/>
              </a:buBlip>
            </a:pPr>
            <a:r>
              <a:rPr lang="en-US" sz="1200" i="1" dirty="0" smtClean="0">
                <a:solidFill>
                  <a:srgbClr val="FFFF00"/>
                </a:solidFill>
                <a:latin typeface="Verdana" pitchFamily="34" charset="0"/>
              </a:rPr>
              <a:t>Instead of chaotic scar creating „surgical, well organized scar”, that enables the return to near physiological function</a:t>
            </a:r>
          </a:p>
          <a:p>
            <a:pPr>
              <a:buFontTx/>
              <a:buBlip>
                <a:blip r:embed="rId3"/>
              </a:buBlip>
            </a:pPr>
            <a:r>
              <a:rPr lang="en-US" sz="1200" i="1" dirty="0" smtClean="0">
                <a:solidFill>
                  <a:schemeClr val="bg1"/>
                </a:solidFill>
                <a:latin typeface="Verdana" pitchFamily="34" charset="0"/>
              </a:rPr>
              <a:t>Liberating muscle from adhesions to surrounding structures</a:t>
            </a:r>
          </a:p>
          <a:p>
            <a:pPr>
              <a:buFontTx/>
              <a:buBlip>
                <a:blip r:embed="rId3"/>
              </a:buBlip>
            </a:pPr>
            <a:r>
              <a:rPr lang="en-US" sz="1200" i="1" dirty="0" smtClean="0">
                <a:solidFill>
                  <a:schemeClr val="bg1"/>
                </a:solidFill>
                <a:latin typeface="Verdana" pitchFamily="34" charset="0"/>
              </a:rPr>
              <a:t> treatment of possible nerve entrapments, vessels entrapments </a:t>
            </a:r>
          </a:p>
          <a:p>
            <a:pPr>
              <a:buFontTx/>
              <a:buBlip>
                <a:blip r:embed="rId3"/>
              </a:buBlip>
            </a:pPr>
            <a:r>
              <a:rPr lang="en-US" sz="1200" i="1" dirty="0" smtClean="0">
                <a:solidFill>
                  <a:schemeClr val="bg1"/>
                </a:solidFill>
                <a:latin typeface="Verdana" pitchFamily="34" charset="0"/>
              </a:rPr>
              <a:t>Excision of any ossifications, that were formed after and due to muscle injury</a:t>
            </a:r>
          </a:p>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39</a:t>
            </a:fld>
            <a:endParaRPr lang="en-US"/>
          </a:p>
        </p:txBody>
      </p:sp>
    </p:spTree>
    <p:extLst>
      <p:ext uri="{BB962C8B-B14F-4D97-AF65-F5344CB8AC3E}">
        <p14:creationId xmlns:p14="http://schemas.microsoft.com/office/powerpoint/2010/main" val="16939020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43</a:t>
            </a:fld>
            <a:endParaRPr lang="en-US"/>
          </a:p>
        </p:txBody>
      </p:sp>
    </p:spTree>
    <p:extLst>
      <p:ext uri="{BB962C8B-B14F-4D97-AF65-F5344CB8AC3E}">
        <p14:creationId xmlns:p14="http://schemas.microsoft.com/office/powerpoint/2010/main" val="12612292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44</a:t>
            </a:fld>
            <a:endParaRPr lang="en-US"/>
          </a:p>
        </p:txBody>
      </p:sp>
    </p:spTree>
    <p:extLst>
      <p:ext uri="{BB962C8B-B14F-4D97-AF65-F5344CB8AC3E}">
        <p14:creationId xmlns:p14="http://schemas.microsoft.com/office/powerpoint/2010/main" val="31554589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46</a:t>
            </a:fld>
            <a:endParaRPr lang="en-US"/>
          </a:p>
        </p:txBody>
      </p:sp>
    </p:spTree>
    <p:extLst>
      <p:ext uri="{BB962C8B-B14F-4D97-AF65-F5344CB8AC3E}">
        <p14:creationId xmlns:p14="http://schemas.microsoft.com/office/powerpoint/2010/main" val="21662421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smtClean="0"/>
              <a:t>Бицепс</a:t>
            </a:r>
            <a:r>
              <a:rPr lang="mk-MK" baseline="0" dirty="0" smtClean="0"/>
              <a:t> феморис е најчесто повреден мускул (типично) од задната ложа</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47</a:t>
            </a:fld>
            <a:endParaRPr lang="en-US"/>
          </a:p>
        </p:txBody>
      </p:sp>
    </p:spTree>
    <p:extLst>
      <p:ext uri="{BB962C8B-B14F-4D97-AF65-F5344CB8AC3E}">
        <p14:creationId xmlns:p14="http://schemas.microsoft.com/office/powerpoint/2010/main" val="25731573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mk-MK" sz="1200" kern="1200" dirty="0" smtClean="0">
                <a:solidFill>
                  <a:schemeClr val="tx1"/>
                </a:solidFill>
                <a:effectLst/>
                <a:latin typeface="+mn-lt"/>
                <a:ea typeface="+mn-ea"/>
                <a:cs typeface="+mn-cs"/>
              </a:rPr>
              <a:t>ЕКСЦЕНТРИНЧНА КОНТРАКЦИЈА</a:t>
            </a:r>
            <a:r>
              <a:rPr lang="mk-MK" sz="1200" kern="1200" baseline="0" dirty="0" smtClean="0">
                <a:solidFill>
                  <a:schemeClr val="tx1"/>
                </a:solidFill>
                <a:effectLst/>
                <a:latin typeface="+mn-lt"/>
                <a:ea typeface="+mn-ea"/>
                <a:cs typeface="+mn-cs"/>
              </a:rPr>
              <a:t> Е ПРИ ИДОЛЖУВАЊЕ НА МУСКУЛ</a:t>
            </a:r>
          </a:p>
          <a:p>
            <a:r>
              <a:rPr lang="mk-MK" sz="1200" kern="1200" baseline="0" dirty="0" smtClean="0">
                <a:solidFill>
                  <a:schemeClr val="tx1"/>
                </a:solidFill>
                <a:effectLst/>
                <a:latin typeface="+mn-lt"/>
                <a:ea typeface="+mn-ea"/>
                <a:cs typeface="+mn-cs"/>
              </a:rPr>
              <a:t>КОНЦЕНТРИЧНА КОНТРАКЦИЈА Е ПРИ СКРАТУВАЊЕ НА МУСКУЛ</a:t>
            </a:r>
          </a:p>
          <a:p>
            <a:r>
              <a:rPr lang="en-GB" sz="1200" kern="1200" dirty="0" smtClean="0">
                <a:solidFill>
                  <a:schemeClr val="tx1"/>
                </a:solidFill>
                <a:effectLst/>
                <a:latin typeface="+mn-lt"/>
                <a:ea typeface="+mn-ea"/>
                <a:cs typeface="+mn-cs"/>
              </a:rPr>
              <a:t>Symptoms of a hamstring strain include a sudden sharp pain at the back of the thigh usually whilst sprinting or a fast stretching movement or high kick. Hamstring strains are graded 1, 2 or 3 depending on how bad they are. A grade 1 injury may only be a slight twinge whilst a grade 3 can result in the athlete being unable walk with swelling and bruising developing soon after.</a:t>
            </a:r>
          </a:p>
          <a:p>
            <a:r>
              <a:rPr lang="en-GB" sz="1200" b="1" kern="1200" dirty="0" smtClean="0">
                <a:solidFill>
                  <a:schemeClr val="tx1"/>
                </a:solidFill>
                <a:effectLst/>
                <a:latin typeface="+mn-lt"/>
                <a:ea typeface="+mn-ea"/>
                <a:cs typeface="+mn-cs"/>
              </a:rPr>
              <a:t>Grade 1 - </a:t>
            </a:r>
            <a:r>
              <a:rPr lang="en-GB" sz="1200" kern="1200" dirty="0" smtClean="0">
                <a:solidFill>
                  <a:schemeClr val="tx1"/>
                </a:solidFill>
                <a:effectLst/>
                <a:latin typeface="+mn-lt"/>
                <a:ea typeface="+mn-ea"/>
                <a:cs typeface="+mn-cs"/>
              </a:rPr>
              <a:t>With a grade 1 hamstring strain the athlete may have tightness in back of the thigh but will be able to walk normally. They will be aware of some discomfort and unable to operate at full speed. There will be little swelling and trying to bend the knee against resistance is unlikely to reproduce much pain.</a:t>
            </a:r>
          </a:p>
          <a:p>
            <a:r>
              <a:rPr lang="en-GB" sz="1200" b="1" kern="1200" dirty="0" smtClean="0">
                <a:solidFill>
                  <a:schemeClr val="tx1"/>
                </a:solidFill>
                <a:effectLst/>
                <a:latin typeface="+mn-lt"/>
                <a:ea typeface="+mn-ea"/>
                <a:cs typeface="+mn-cs"/>
              </a:rPr>
              <a:t>Grade 2 - </a:t>
            </a:r>
            <a:r>
              <a:rPr lang="en-GB" sz="1200" kern="1200" dirty="0" smtClean="0">
                <a:solidFill>
                  <a:schemeClr val="tx1"/>
                </a:solidFill>
                <a:effectLst/>
                <a:latin typeface="+mn-lt"/>
                <a:ea typeface="+mn-ea"/>
                <a:cs typeface="+mn-cs"/>
              </a:rPr>
              <a:t>With a grade 2 pulled hamstring the athletes gait will be affected and they will most likely be limping. Sudden twinges of pain during activity will be present. They may notice some swelling and pain will be reproduced when pressing in on the hamstring muscle as well as trying to bend the knee against resistance.</a:t>
            </a:r>
          </a:p>
          <a:p>
            <a:r>
              <a:rPr lang="en-GB" sz="1200" b="1" kern="1200" dirty="0" smtClean="0">
                <a:solidFill>
                  <a:schemeClr val="tx1"/>
                </a:solidFill>
                <a:effectLst/>
                <a:latin typeface="+mn-lt"/>
                <a:ea typeface="+mn-ea"/>
                <a:cs typeface="+mn-cs"/>
              </a:rPr>
              <a:t>Grade 3 -</a:t>
            </a:r>
            <a:r>
              <a:rPr lang="en-GB" sz="1200" kern="1200" dirty="0" smtClean="0">
                <a:solidFill>
                  <a:schemeClr val="tx1"/>
                </a:solidFill>
                <a:effectLst/>
                <a:latin typeface="+mn-lt"/>
                <a:ea typeface="+mn-ea"/>
                <a:cs typeface="+mn-cs"/>
              </a:rPr>
              <a:t> A grade 3 hamstring strain is a severe injury involving a tear to half or all of the muscle. The athlete may need crutches to walk and will feel severe pain and weakness in the muscle. Swelling will be noticeable immediately and bruising will usually appear within 24 hours.</a:t>
            </a:r>
          </a:p>
          <a:p>
            <a:r>
              <a:rPr lang="en-GB" sz="1200" kern="1200" dirty="0" smtClean="0">
                <a:solidFill>
                  <a:schemeClr val="tx1"/>
                </a:solidFill>
                <a:effectLst/>
                <a:latin typeface="+mn-lt"/>
                <a:ea typeface="+mn-ea"/>
                <a:cs typeface="+mn-cs"/>
              </a:rPr>
              <a:t>A doctor may order an MRI scan which can help determine the exact location and extent of the injury which can give a more accurate prognosis and estimate of recovery time.</a:t>
            </a:r>
          </a:p>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48</a:t>
            </a:fld>
            <a:endParaRPr lang="en-US"/>
          </a:p>
        </p:txBody>
      </p:sp>
    </p:spTree>
    <p:extLst>
      <p:ext uri="{BB962C8B-B14F-4D97-AF65-F5344CB8AC3E}">
        <p14:creationId xmlns:p14="http://schemas.microsoft.com/office/powerpoint/2010/main" val="32365273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kern="1200" dirty="0" smtClean="0">
                <a:solidFill>
                  <a:schemeClr val="tx1"/>
                </a:solidFill>
                <a:effectLst/>
                <a:latin typeface="+mn-lt"/>
                <a:ea typeface="+mn-ea"/>
                <a:cs typeface="+mn-cs"/>
              </a:rPr>
              <a:t>Straight leg raise</a:t>
            </a:r>
            <a:endParaRPr lang="en-GB"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therapist raises the leg off the couch as far as is comfortable for the patient, keeping the knee straight. This stretches the </a:t>
            </a:r>
            <a:r>
              <a:rPr lang="en-GB" sz="1200" u="sng" kern="1200" dirty="0" smtClean="0">
                <a:solidFill>
                  <a:schemeClr val="tx1"/>
                </a:solidFill>
                <a:effectLst/>
                <a:latin typeface="+mn-lt"/>
                <a:ea typeface="+mn-ea"/>
                <a:cs typeface="+mn-cs"/>
                <a:hlinkClick r:id="rId3"/>
              </a:rPr>
              <a:t>hamstring </a:t>
            </a:r>
            <a:r>
              <a:rPr lang="en-GB" sz="1200" u="sng" kern="1200" dirty="0" err="1" smtClean="0">
                <a:solidFill>
                  <a:schemeClr val="tx1"/>
                </a:solidFill>
                <a:effectLst/>
                <a:latin typeface="+mn-lt"/>
                <a:ea typeface="+mn-ea"/>
                <a:cs typeface="+mn-cs"/>
                <a:hlinkClick r:id="rId3"/>
              </a:rPr>
              <a:t>muscles</a:t>
            </a:r>
            <a:r>
              <a:rPr lang="en-GB" sz="1200" kern="1200" dirty="0" err="1" smtClean="0">
                <a:solidFill>
                  <a:schemeClr val="tx1"/>
                </a:solidFill>
                <a:effectLst/>
                <a:latin typeface="+mn-lt"/>
                <a:ea typeface="+mn-ea"/>
                <a:cs typeface="+mn-cs"/>
              </a:rPr>
              <a:t>and</a:t>
            </a:r>
            <a:r>
              <a:rPr lang="en-GB" sz="1200" kern="1200" dirty="0" smtClean="0">
                <a:solidFill>
                  <a:schemeClr val="tx1"/>
                </a:solidFill>
                <a:effectLst/>
                <a:latin typeface="+mn-lt"/>
                <a:ea typeface="+mn-ea"/>
                <a:cs typeface="+mn-cs"/>
              </a:rPr>
              <a:t> may reproduce the patients pain. The therapist should also observe how far the leg can be lifted. A normal range of motion is 80-90 degrees. Movement less than this and especially less than on the other side indicates that the hamstring muscles are tight.</a:t>
            </a:r>
          </a:p>
          <a:p>
            <a:r>
              <a:rPr lang="en-US" sz="1200" b="1" kern="1200" dirty="0" smtClean="0">
                <a:solidFill>
                  <a:schemeClr val="tx1"/>
                </a:solidFill>
                <a:effectLst/>
                <a:latin typeface="+mn-lt"/>
                <a:ea typeface="+mn-ea"/>
                <a:cs typeface="+mn-cs"/>
              </a:rPr>
              <a:t>Resisted knee flexion</a:t>
            </a:r>
            <a:endParaRPr lang="en-GB"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therapist provides resistance as the patient attempts to bend their knee. This causes the hamstring muscles to contract which will be painful in most hamstring strains. The strength of the muscle should also be compared to the other side as weakness may also suggest a hamstring strain.</a:t>
            </a:r>
          </a:p>
          <a:p>
            <a:r>
              <a:rPr lang="en-US" sz="1200" b="1" kern="1200" dirty="0" smtClean="0">
                <a:solidFill>
                  <a:schemeClr val="tx1"/>
                </a:solidFill>
                <a:effectLst/>
                <a:latin typeface="+mn-lt"/>
                <a:ea typeface="+mn-ea"/>
                <a:cs typeface="+mn-cs"/>
              </a:rPr>
              <a:t>Slump test</a:t>
            </a:r>
            <a:endParaRPr lang="en-GB"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slump test can be used to determine if there is neural involvement. The patient bends the head down, straightens one leg and points the toes up to the ceiling. The therapist will then push the patient forwards to increase the stretch. Pain shooting down the leg or reproduction of any other symptoms are a positive result.</a:t>
            </a:r>
          </a:p>
          <a:p>
            <a:r>
              <a:rPr lang="en-US" sz="1200" b="1" kern="1200" dirty="0" smtClean="0">
                <a:solidFill>
                  <a:schemeClr val="tx1"/>
                </a:solidFill>
                <a:effectLst/>
                <a:latin typeface="+mn-lt"/>
                <a:ea typeface="+mn-ea"/>
                <a:cs typeface="+mn-cs"/>
              </a:rPr>
              <a:t>Palpation</a:t>
            </a:r>
            <a:endParaRPr lang="en-GB" sz="1200" b="1"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therapist will feel or palpate the muscles, observing areas of pain, tension or gaps within the muscle. Pain in the hamstring area can indicate a strain to one or more of these three muscles. It can however, also be a symptom of many other conditions, including contusions, adductor or groin strains, sciatic pain, referred pain from the sacroiliac joint or lower back, gluteal trigger points and bursitis. A thorough assessment will help to determine the cause of the pain.</a:t>
            </a:r>
          </a:p>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49</a:t>
            </a:fld>
            <a:endParaRPr lang="en-US"/>
          </a:p>
        </p:txBody>
      </p:sp>
    </p:spTree>
    <p:extLst>
      <p:ext uri="{BB962C8B-B14F-4D97-AF65-F5344CB8AC3E}">
        <p14:creationId xmlns:p14="http://schemas.microsoft.com/office/powerpoint/2010/main" val="6634873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VTORATA FAZA TRAE DO BEZBOLNO LESNO TRCANJE</a:t>
            </a:r>
            <a:r>
              <a:rPr lang="en-US" baseline="0" dirty="0" smtClean="0"/>
              <a:t> 5MIN</a:t>
            </a:r>
            <a:endParaRPr lang="en-US" dirty="0" smtClean="0"/>
          </a:p>
          <a:p>
            <a:endParaRPr lang="en-US" dirty="0" smtClean="0"/>
          </a:p>
          <a:p>
            <a:r>
              <a:rPr lang="mk-MK" dirty="0" smtClean="0"/>
              <a:t>2. Спортска масажа, лесна и површна, постепено подлабока, дневно.</a:t>
            </a:r>
          </a:p>
          <a:p>
            <a:r>
              <a:rPr lang="mk-MK" dirty="0" smtClean="0"/>
              <a:t>    Топло</a:t>
            </a:r>
            <a:r>
              <a:rPr lang="mk-MK" baseline="0" dirty="0" smtClean="0"/>
              <a:t> 2мин, ладно 1мин, 6 пати (18 мин), два пати на ден</a:t>
            </a:r>
          </a:p>
          <a:p>
            <a:r>
              <a:rPr lang="mk-MK" baseline="0" dirty="0" smtClean="0"/>
              <a:t>3. Длабока масажа, на 3 дена</a:t>
            </a:r>
          </a:p>
          <a:p>
            <a:r>
              <a:rPr lang="mk-MK" baseline="0" dirty="0" smtClean="0"/>
              <a:t>Топлина 20мин, еднаш дневно за загревање на мускулите и циркулација</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50</a:t>
            </a:fld>
            <a:endParaRPr lang="en-US"/>
          </a:p>
        </p:txBody>
      </p:sp>
    </p:spTree>
    <p:extLst>
      <p:ext uri="{BB962C8B-B14F-4D97-AF65-F5344CB8AC3E}">
        <p14:creationId xmlns:p14="http://schemas.microsoft.com/office/powerpoint/2010/main" val="2171199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GB" sz="1200" b="1" kern="1200" dirty="0" smtClean="0">
                <a:solidFill>
                  <a:schemeClr val="tx1"/>
                </a:solidFill>
                <a:effectLst/>
                <a:latin typeface="+mn-lt"/>
                <a:ea typeface="+mn-ea"/>
                <a:cs typeface="+mn-cs"/>
              </a:rPr>
              <a:t>Preventing a pulled hamstring</a:t>
            </a:r>
          </a:p>
          <a:p>
            <a:r>
              <a:rPr lang="en-GB" sz="1200" kern="1200" dirty="0" smtClean="0">
                <a:solidFill>
                  <a:schemeClr val="tx1"/>
                </a:solidFill>
                <a:effectLst/>
                <a:latin typeface="+mn-lt"/>
                <a:ea typeface="+mn-ea"/>
                <a:cs typeface="+mn-cs"/>
              </a:rPr>
              <a:t>Whilst some common factors known to contribute towards hamstring strains are unavoidable for example age and previous injuries. Others can be addressed to reduce your risk of pulling a hamstring!</a:t>
            </a:r>
          </a:p>
          <a:p>
            <a:r>
              <a:rPr lang="en-GB" sz="1200" b="1" kern="1200" dirty="0" smtClean="0">
                <a:solidFill>
                  <a:schemeClr val="tx1"/>
                </a:solidFill>
                <a:effectLst/>
                <a:latin typeface="+mn-lt"/>
                <a:ea typeface="+mn-ea"/>
                <a:cs typeface="+mn-cs"/>
              </a:rPr>
              <a:t>Warm up</a:t>
            </a:r>
          </a:p>
          <a:p>
            <a:r>
              <a:rPr lang="en-GB" sz="1200" kern="1200" dirty="0" smtClean="0">
                <a:solidFill>
                  <a:schemeClr val="tx1"/>
                </a:solidFill>
                <a:effectLst/>
                <a:latin typeface="+mn-lt"/>
                <a:ea typeface="+mn-ea"/>
                <a:cs typeface="+mn-cs"/>
              </a:rPr>
              <a:t>One of the most important methods of preventing a pulled hamstrings is to </a:t>
            </a:r>
            <a:r>
              <a:rPr lang="en-GB" sz="1200" u="sng" kern="1200" dirty="0" smtClean="0">
                <a:solidFill>
                  <a:schemeClr val="tx1"/>
                </a:solidFill>
                <a:effectLst/>
                <a:latin typeface="+mn-lt"/>
                <a:ea typeface="+mn-ea"/>
                <a:cs typeface="+mn-cs"/>
                <a:hlinkClick r:id="rId3"/>
              </a:rPr>
              <a:t>warm-up</a:t>
            </a:r>
            <a:r>
              <a:rPr lang="en-GB" sz="1200" kern="1200" dirty="0" smtClean="0">
                <a:solidFill>
                  <a:schemeClr val="tx1"/>
                </a:solidFill>
                <a:effectLst/>
                <a:latin typeface="+mn-lt"/>
                <a:ea typeface="+mn-ea"/>
                <a:cs typeface="+mn-cs"/>
              </a:rPr>
              <a:t> correctly- this has been scientifically proven to reduce the risk of hamstring strains. This should consist of some light aerobic exercise followed by stretching and sports specific drills with gradually increasing intensity.</a:t>
            </a:r>
          </a:p>
          <a:p>
            <a:r>
              <a:rPr lang="en-GB" sz="1200" b="1" kern="1200" dirty="0" smtClean="0">
                <a:solidFill>
                  <a:schemeClr val="tx1"/>
                </a:solidFill>
                <a:effectLst/>
                <a:latin typeface="+mn-lt"/>
                <a:ea typeface="+mn-ea"/>
                <a:cs typeface="+mn-cs"/>
              </a:rPr>
              <a:t>Flexibility</a:t>
            </a:r>
          </a:p>
          <a:p>
            <a:r>
              <a:rPr lang="en-GB" sz="1200" kern="1200" dirty="0" smtClean="0">
                <a:solidFill>
                  <a:schemeClr val="tx1"/>
                </a:solidFill>
                <a:effectLst/>
                <a:latin typeface="+mn-lt"/>
                <a:ea typeface="+mn-ea"/>
                <a:cs typeface="+mn-cs"/>
              </a:rPr>
              <a:t>Research has shown that the greater the flexibility of the hamstrings the less prone they are to injury. Hamstring tightness is measured by flexing the hip as far as possible (laying flat on the back, raise the straight leg up).</a:t>
            </a:r>
          </a:p>
          <a:p>
            <a:r>
              <a:rPr lang="en-GB" sz="1200" kern="1200" dirty="0" smtClean="0">
                <a:solidFill>
                  <a:schemeClr val="tx1"/>
                </a:solidFill>
                <a:effectLst/>
                <a:latin typeface="+mn-lt"/>
                <a:ea typeface="+mn-ea"/>
                <a:cs typeface="+mn-cs"/>
              </a:rPr>
              <a:t>A normal range of motion for this movement is a minimum of 80 degrees at the hip (just short of a right angle). Movement less than this indicates tight hamstring muscles.</a:t>
            </a:r>
          </a:p>
          <a:p>
            <a:r>
              <a:rPr lang="en-GB" sz="1200" kern="1200" dirty="0" smtClean="0">
                <a:solidFill>
                  <a:schemeClr val="tx1"/>
                </a:solidFill>
                <a:effectLst/>
                <a:latin typeface="+mn-lt"/>
                <a:ea typeface="+mn-ea"/>
                <a:cs typeface="+mn-cs"/>
              </a:rPr>
              <a:t>Flexibility can be improved with a programme of </a:t>
            </a:r>
            <a:r>
              <a:rPr lang="en-GB" sz="1200" u="sng" kern="1200" dirty="0" smtClean="0">
                <a:solidFill>
                  <a:schemeClr val="tx1"/>
                </a:solidFill>
                <a:effectLst/>
                <a:latin typeface="+mn-lt"/>
                <a:ea typeface="+mn-ea"/>
                <a:cs typeface="+mn-cs"/>
                <a:hlinkClick r:id="rId4"/>
              </a:rPr>
              <a:t>hamstring stretching</a:t>
            </a:r>
            <a:r>
              <a:rPr lang="en-GB" sz="1200" kern="1200" dirty="0" smtClean="0">
                <a:solidFill>
                  <a:schemeClr val="tx1"/>
                </a:solidFill>
                <a:effectLst/>
                <a:latin typeface="+mn-lt"/>
                <a:ea typeface="+mn-ea"/>
                <a:cs typeface="+mn-cs"/>
              </a:rPr>
              <a:t> and </a:t>
            </a:r>
            <a:r>
              <a:rPr lang="en-GB" sz="1200" u="sng" kern="1200" dirty="0" smtClean="0">
                <a:solidFill>
                  <a:schemeClr val="tx1"/>
                </a:solidFill>
                <a:effectLst/>
                <a:latin typeface="+mn-lt"/>
                <a:ea typeface="+mn-ea"/>
                <a:cs typeface="+mn-cs"/>
                <a:hlinkClick r:id="rId5"/>
              </a:rPr>
              <a:t>sports massage</a:t>
            </a:r>
            <a:r>
              <a:rPr lang="en-GB" sz="1200" kern="1200" dirty="0" smtClean="0">
                <a:solidFill>
                  <a:schemeClr val="tx1"/>
                </a:solidFill>
                <a:effectLst/>
                <a:latin typeface="+mn-lt"/>
                <a:ea typeface="+mn-ea"/>
                <a:cs typeface="+mn-cs"/>
              </a:rPr>
              <a:t>. Stretching needs to be performed at least 3 times a day to see a long-term increase in flexibility.</a:t>
            </a:r>
          </a:p>
          <a:p>
            <a:r>
              <a:rPr lang="en-GB" sz="1200" b="1" kern="1200" dirty="0" smtClean="0">
                <a:solidFill>
                  <a:schemeClr val="tx1"/>
                </a:solidFill>
                <a:effectLst/>
                <a:latin typeface="+mn-lt"/>
                <a:ea typeface="+mn-ea"/>
                <a:cs typeface="+mn-cs"/>
              </a:rPr>
              <a:t>Hamstring strength</a:t>
            </a:r>
          </a:p>
          <a:p>
            <a:r>
              <a:rPr lang="en-GB" sz="1200" kern="1200" dirty="0" smtClean="0">
                <a:solidFill>
                  <a:schemeClr val="tx1"/>
                </a:solidFill>
                <a:effectLst/>
                <a:latin typeface="+mn-lt"/>
                <a:ea typeface="+mn-ea"/>
                <a:cs typeface="+mn-cs"/>
              </a:rPr>
              <a:t>Similarly studies have shown that lack of hamstring strength is strongly linked to hamstring injury. Eccentric strength is particularly important as it is eccentric contractions which most often cause hamstring strains. Eccentric contractions are those that occur whilst the muscle lengthens, to control or slow down a movement. In the case of hamstring strains, eccentric contractions work to decelerate the forward movement of the lower leg when sprinting.</a:t>
            </a:r>
          </a:p>
          <a:p>
            <a:r>
              <a:rPr lang="en-GB" sz="1200" kern="1200" dirty="0" smtClean="0">
                <a:solidFill>
                  <a:schemeClr val="tx1"/>
                </a:solidFill>
                <a:effectLst/>
                <a:latin typeface="+mn-lt"/>
                <a:ea typeface="+mn-ea"/>
                <a:cs typeface="+mn-cs"/>
              </a:rPr>
              <a:t>Eccentric exercises are only performed once concentric contractions (where the muscle shortens - most hamstring exercise when bending the knee or extending the hip) are strong and pain-free. The most common example is the </a:t>
            </a:r>
            <a:r>
              <a:rPr lang="en-GB" sz="1200" u="sng" kern="1200" dirty="0" smtClean="0">
                <a:solidFill>
                  <a:schemeClr val="tx1"/>
                </a:solidFill>
                <a:effectLst/>
                <a:latin typeface="+mn-lt"/>
                <a:ea typeface="+mn-ea"/>
                <a:cs typeface="+mn-cs"/>
                <a:hlinkClick r:id="rId6"/>
              </a:rPr>
              <a:t>Nordic curl</a:t>
            </a:r>
            <a:r>
              <a:rPr lang="en-GB" sz="1200" kern="1200" dirty="0" smtClean="0">
                <a:solidFill>
                  <a:schemeClr val="tx1"/>
                </a:solidFill>
                <a:effectLst/>
                <a:latin typeface="+mn-lt"/>
                <a:ea typeface="+mn-ea"/>
                <a:cs typeface="+mn-cs"/>
              </a:rPr>
              <a:t>.</a:t>
            </a:r>
          </a:p>
          <a:p>
            <a:r>
              <a:rPr lang="en-GB" sz="1200" b="1" kern="1200" dirty="0" smtClean="0">
                <a:solidFill>
                  <a:schemeClr val="tx1"/>
                </a:solidFill>
                <a:effectLst/>
                <a:latin typeface="+mn-lt"/>
                <a:ea typeface="+mn-ea"/>
                <a:cs typeface="+mn-cs"/>
              </a:rPr>
              <a:t>Tiredness and fitness</a:t>
            </a:r>
          </a:p>
          <a:p>
            <a:r>
              <a:rPr lang="en-GB" sz="1200" kern="1200" dirty="0" smtClean="0">
                <a:solidFill>
                  <a:schemeClr val="tx1"/>
                </a:solidFill>
                <a:effectLst/>
                <a:latin typeface="+mn-lt"/>
                <a:ea typeface="+mn-ea"/>
                <a:cs typeface="+mn-cs"/>
              </a:rPr>
              <a:t>When a player is fatigued he or she loses coordination between certain muscle groups. </a:t>
            </a:r>
            <a:r>
              <a:rPr lang="en-GB" sz="1200" kern="1200" dirty="0" err="1" smtClean="0">
                <a:solidFill>
                  <a:schemeClr val="tx1"/>
                </a:solidFill>
                <a:effectLst/>
                <a:latin typeface="+mn-lt"/>
                <a:ea typeface="+mn-ea"/>
                <a:cs typeface="+mn-cs"/>
              </a:rPr>
              <a:t>The</a:t>
            </a:r>
            <a:r>
              <a:rPr lang="en-GB" sz="1200" u="sng" kern="1200" dirty="0" err="1" smtClean="0">
                <a:solidFill>
                  <a:schemeClr val="tx1"/>
                </a:solidFill>
                <a:effectLst/>
                <a:latin typeface="+mn-lt"/>
                <a:ea typeface="+mn-ea"/>
                <a:cs typeface="+mn-cs"/>
                <a:hlinkClick r:id="rId7"/>
              </a:rPr>
              <a:t>biceps</a:t>
            </a:r>
            <a:r>
              <a:rPr lang="en-GB" sz="1200" u="sng" kern="1200" dirty="0" smtClean="0">
                <a:solidFill>
                  <a:schemeClr val="tx1"/>
                </a:solidFill>
                <a:effectLst/>
                <a:latin typeface="+mn-lt"/>
                <a:ea typeface="+mn-ea"/>
                <a:cs typeface="+mn-cs"/>
                <a:hlinkClick r:id="rId7"/>
              </a:rPr>
              <a:t> </a:t>
            </a:r>
            <a:r>
              <a:rPr lang="en-GB" sz="1200" u="sng" kern="1200" dirty="0" err="1" smtClean="0">
                <a:solidFill>
                  <a:schemeClr val="tx1"/>
                </a:solidFill>
                <a:effectLst/>
                <a:latin typeface="+mn-lt"/>
                <a:ea typeface="+mn-ea"/>
                <a:cs typeface="+mn-cs"/>
                <a:hlinkClick r:id="rId7"/>
              </a:rPr>
              <a:t>Femoris</a:t>
            </a:r>
            <a:r>
              <a:rPr lang="en-GB" sz="1200" kern="1200" dirty="0" smtClean="0">
                <a:solidFill>
                  <a:schemeClr val="tx1"/>
                </a:solidFill>
                <a:effectLst/>
                <a:latin typeface="+mn-lt"/>
                <a:ea typeface="+mn-ea"/>
                <a:cs typeface="+mn-cs"/>
              </a:rPr>
              <a:t> muscle is known to become damaged due its two portions being innervated by two separate nerves. In states of tiredness, lack of synchronization between these two nerves can lead to a mismatch in firing resulting in a pulled hamstring.</a:t>
            </a:r>
          </a:p>
          <a:p>
            <a:r>
              <a:rPr lang="en-GB" sz="1200" kern="1200" dirty="0" smtClean="0">
                <a:solidFill>
                  <a:schemeClr val="tx1"/>
                </a:solidFill>
                <a:effectLst/>
                <a:latin typeface="+mn-lt"/>
                <a:ea typeface="+mn-ea"/>
                <a:cs typeface="+mn-cs"/>
              </a:rPr>
              <a:t>This can be prevented by avoiding playing when physically tired. This can be difficult to do when towards the end of a match or competition. However, this is where fitness comes in. A player needs to be fit enough for the activity or sport they are playing. If you find you are overly tired towards the end of a competition this suggests you need to work on increasing your endurance and possibly looking at hydration and nutrition.</a:t>
            </a:r>
          </a:p>
          <a:p>
            <a:r>
              <a:rPr lang="en-GB" sz="1200" b="1" kern="1200" dirty="0" smtClean="0">
                <a:solidFill>
                  <a:schemeClr val="tx1"/>
                </a:solidFill>
                <a:effectLst/>
                <a:latin typeface="+mn-lt"/>
                <a:ea typeface="+mn-ea"/>
                <a:cs typeface="+mn-cs"/>
              </a:rPr>
              <a:t>Compression shorts and supports</a:t>
            </a:r>
          </a:p>
          <a:p>
            <a:r>
              <a:rPr lang="en-GB" sz="1200" kern="1200" dirty="0" smtClean="0">
                <a:solidFill>
                  <a:schemeClr val="tx1"/>
                </a:solidFill>
                <a:effectLst/>
                <a:latin typeface="+mn-lt"/>
                <a:ea typeface="+mn-ea"/>
                <a:cs typeface="+mn-cs"/>
              </a:rPr>
              <a:t>Compression shorts are useful products for reducing the risk of a hamstring injury. These are designed to increase the warmth, blood flow and support for the muscles. Warm, flexible muscles are less prone to injury.</a:t>
            </a:r>
          </a:p>
          <a:p>
            <a:r>
              <a:rPr lang="en-GB" sz="1200" kern="1200" dirty="0" smtClean="0">
                <a:solidFill>
                  <a:schemeClr val="tx1"/>
                </a:solidFill>
                <a:effectLst/>
                <a:latin typeface="+mn-lt"/>
                <a:ea typeface="+mn-ea"/>
                <a:cs typeface="+mn-cs"/>
              </a:rPr>
              <a:t>Some compression shorts are made from fine </a:t>
            </a:r>
            <a:r>
              <a:rPr lang="en-GB" sz="1200" kern="1200" dirty="0" err="1" smtClean="0">
                <a:solidFill>
                  <a:schemeClr val="tx1"/>
                </a:solidFill>
                <a:effectLst/>
                <a:latin typeface="+mn-lt"/>
                <a:ea typeface="+mn-ea"/>
                <a:cs typeface="+mn-cs"/>
              </a:rPr>
              <a:t>lycra</a:t>
            </a:r>
            <a:r>
              <a:rPr lang="en-GB" sz="1200" kern="1200" dirty="0" smtClean="0">
                <a:solidFill>
                  <a:schemeClr val="tx1"/>
                </a:solidFill>
                <a:effectLst/>
                <a:latin typeface="+mn-lt"/>
                <a:ea typeface="+mn-ea"/>
                <a:cs typeface="+mn-cs"/>
              </a:rPr>
              <a:t> type material. They are more comfortable to wear for longer periods of time and allow better movement. Some products are made from neoprene which retains the heat much better but is less comfortable to wear for longer periods of time.</a:t>
            </a:r>
          </a:p>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51</a:t>
            </a:fld>
            <a:endParaRPr lang="en-US"/>
          </a:p>
        </p:txBody>
      </p:sp>
    </p:spTree>
    <p:extLst>
      <p:ext uri="{BB962C8B-B14F-4D97-AF65-F5344CB8AC3E}">
        <p14:creationId xmlns:p14="http://schemas.microsoft.com/office/powerpoint/2010/main" val="11889819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54</a:t>
            </a:fld>
            <a:endParaRPr lang="en-US"/>
          </a:p>
        </p:txBody>
      </p:sp>
    </p:spTree>
    <p:extLst>
      <p:ext uri="{BB962C8B-B14F-4D97-AF65-F5344CB8AC3E}">
        <p14:creationId xmlns:p14="http://schemas.microsoft.com/office/powerpoint/2010/main" val="225848795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55</a:t>
            </a:fld>
            <a:endParaRPr lang="en-US"/>
          </a:p>
        </p:txBody>
      </p:sp>
    </p:spTree>
    <p:extLst>
      <p:ext uri="{BB962C8B-B14F-4D97-AF65-F5344CB8AC3E}">
        <p14:creationId xmlns:p14="http://schemas.microsoft.com/office/powerpoint/2010/main" val="17128847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smtClean="0"/>
              <a:t>Најчесто при шут, но и при спринт</a:t>
            </a:r>
            <a:r>
              <a:rPr lang="mk-MK" baseline="0" dirty="0" smtClean="0"/>
              <a:t> или скокање</a:t>
            </a:r>
          </a:p>
          <a:p>
            <a:r>
              <a:rPr lang="mk-MK" baseline="0" dirty="0" smtClean="0"/>
              <a:t>Типично е повреден </a:t>
            </a:r>
            <a:r>
              <a:rPr lang="en-US" baseline="0" dirty="0" smtClean="0"/>
              <a:t>m. rectus </a:t>
            </a:r>
            <a:r>
              <a:rPr lang="en-US" baseline="0" dirty="0" err="1" smtClean="0"/>
              <a:t>femoris</a:t>
            </a:r>
            <a:r>
              <a:rPr lang="en-US" baseline="0" dirty="0" smtClean="0"/>
              <a:t> </a:t>
            </a:r>
            <a:r>
              <a:rPr lang="en-GB" baseline="0" dirty="0" err="1" smtClean="0"/>
              <a:t>bidej;I</a:t>
            </a:r>
            <a:r>
              <a:rPr lang="en-GB" baseline="0" dirty="0" smtClean="0"/>
              <a:t> </a:t>
            </a:r>
            <a:r>
              <a:rPr lang="en-GB" baseline="0" dirty="0" err="1" smtClean="0"/>
              <a:t>pominuva</a:t>
            </a:r>
            <a:r>
              <a:rPr lang="en-GB" baseline="0" dirty="0" smtClean="0"/>
              <a:t> </a:t>
            </a:r>
            <a:r>
              <a:rPr lang="en-GB" baseline="0" dirty="0" err="1" smtClean="0"/>
              <a:t>dva</a:t>
            </a:r>
            <a:r>
              <a:rPr lang="en-GB" baseline="0" dirty="0" smtClean="0"/>
              <a:t> </a:t>
            </a:r>
            <a:r>
              <a:rPr lang="en-GB" baseline="0" dirty="0" err="1" smtClean="0"/>
              <a:t>zgloba</a:t>
            </a:r>
            <a:r>
              <a:rPr lang="en-GB" baseline="0" dirty="0" smtClean="0"/>
              <a:t> I </a:t>
            </a:r>
            <a:r>
              <a:rPr lang="en-GB" baseline="0" dirty="0" err="1" smtClean="0"/>
              <a:t>toa</a:t>
            </a:r>
            <a:r>
              <a:rPr lang="en-GB" baseline="0" dirty="0" smtClean="0"/>
              <a:t> go </a:t>
            </a:r>
            <a:r>
              <a:rPr lang="en-GB" baseline="0" dirty="0" err="1" smtClean="0"/>
              <a:t>pravi</a:t>
            </a:r>
            <a:r>
              <a:rPr lang="en-GB" baseline="0" dirty="0" smtClean="0"/>
              <a:t> </a:t>
            </a:r>
            <a:r>
              <a:rPr lang="en-GB" baseline="0" dirty="0" err="1" smtClean="0"/>
              <a:t>najpodlozen</a:t>
            </a:r>
            <a:r>
              <a:rPr lang="en-GB" baseline="0" dirty="0" smtClean="0"/>
              <a:t> </a:t>
            </a:r>
            <a:r>
              <a:rPr lang="en-GB" baseline="0" dirty="0" err="1" smtClean="0"/>
              <a:t>na</a:t>
            </a:r>
            <a:r>
              <a:rPr lang="en-GB" baseline="0" dirty="0" smtClean="0"/>
              <a:t> </a:t>
            </a:r>
            <a:r>
              <a:rPr lang="en-GB" baseline="0" dirty="0" err="1" smtClean="0"/>
              <a:t>povreda</a:t>
            </a:r>
            <a:endParaRPr lang="mk-MK" baseline="0" dirty="0" smtClean="0"/>
          </a:p>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56</a:t>
            </a:fld>
            <a:endParaRPr lang="en-US"/>
          </a:p>
        </p:txBody>
      </p:sp>
    </p:spTree>
    <p:extLst>
      <p:ext uri="{BB962C8B-B14F-4D97-AF65-F5344CB8AC3E}">
        <p14:creationId xmlns:p14="http://schemas.microsoft.com/office/powerpoint/2010/main" val="5364139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57</a:t>
            </a:fld>
            <a:endParaRPr lang="en-US"/>
          </a:p>
        </p:txBody>
      </p:sp>
    </p:spTree>
    <p:extLst>
      <p:ext uri="{BB962C8B-B14F-4D97-AF65-F5344CB8AC3E}">
        <p14:creationId xmlns:p14="http://schemas.microsoft.com/office/powerpoint/2010/main" val="32943951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58</a:t>
            </a:fld>
            <a:endParaRPr lang="en-US"/>
          </a:p>
        </p:txBody>
      </p:sp>
    </p:spTree>
    <p:extLst>
      <p:ext uri="{BB962C8B-B14F-4D97-AF65-F5344CB8AC3E}">
        <p14:creationId xmlns:p14="http://schemas.microsoft.com/office/powerpoint/2010/main" val="38740231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457200" indent="-457200" algn="just">
              <a:lnSpc>
                <a:spcPct val="120000"/>
              </a:lnSpc>
            </a:pPr>
            <a:r>
              <a:rPr kumimoji="1" lang="en-US" sz="1200" b="1" dirty="0" smtClean="0">
                <a:latin typeface="MAC C Swiss" pitchFamily="34" charset="0"/>
              </a:rPr>
              <a:t> </a:t>
            </a:r>
            <a:r>
              <a:rPr kumimoji="1" lang="en-US" sz="1400" b="1" dirty="0" smtClean="0">
                <a:solidFill>
                  <a:schemeClr val="tx2"/>
                </a:solidFill>
                <a:latin typeface="MAC C Swiss" pitchFamily="34" charset="0"/>
              </a:rPr>
              <a:t>1. </a:t>
            </a:r>
            <a:endParaRPr lang="en-US"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59</a:t>
            </a:fld>
            <a:endParaRPr lang="en-US"/>
          </a:p>
        </p:txBody>
      </p:sp>
    </p:spTree>
    <p:extLst>
      <p:ext uri="{BB962C8B-B14F-4D97-AF65-F5344CB8AC3E}">
        <p14:creationId xmlns:p14="http://schemas.microsoft.com/office/powerpoint/2010/main" val="7550167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dirty="0" smtClean="0"/>
              <a:t>Грчеви,</a:t>
            </a:r>
            <a:r>
              <a:rPr lang="mk-MK" baseline="0" dirty="0" smtClean="0"/>
              <a:t> особено после долго напорно вежбање заради дехидратација, елекстролитен дисбаланс (ниски соли, МГ), ниски ЈХ.</a:t>
            </a:r>
          </a:p>
          <a:p>
            <a:r>
              <a:rPr lang="mk-MK" baseline="0" dirty="0" smtClean="0"/>
              <a:t>А.поплите аентрапмент болка се подобрува со флексија на стопалото,се вложува при активност</a:t>
            </a:r>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64</a:t>
            </a:fld>
            <a:endParaRPr lang="en-US"/>
          </a:p>
        </p:txBody>
      </p:sp>
    </p:spTree>
    <p:extLst>
      <p:ext uri="{BB962C8B-B14F-4D97-AF65-F5344CB8AC3E}">
        <p14:creationId xmlns:p14="http://schemas.microsoft.com/office/powerpoint/2010/main" val="29447296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k-MK" smtClean="0"/>
              <a:t>Грчеви,</a:t>
            </a:r>
            <a:r>
              <a:rPr lang="mk-MK" baseline="0" smtClean="0"/>
              <a:t> особено после долго напорно вежбање заради дехидратација, елекстролитен дисбаланс (ниски соли, МГ), ниски ЈХ.</a:t>
            </a:r>
            <a:endParaRPr lang="en-GB"/>
          </a:p>
        </p:txBody>
      </p:sp>
      <p:sp>
        <p:nvSpPr>
          <p:cNvPr id="4" name="Slide Number Placeholder 3"/>
          <p:cNvSpPr>
            <a:spLocks noGrp="1"/>
          </p:cNvSpPr>
          <p:nvPr>
            <p:ph type="sldNum" sz="quarter" idx="10"/>
          </p:nvPr>
        </p:nvSpPr>
        <p:spPr/>
        <p:txBody>
          <a:bodyPr/>
          <a:lstStyle/>
          <a:p>
            <a:fld id="{A5D78FC6-CE17-4259-A63C-DDFC12E048FC}" type="slidenum">
              <a:rPr lang="en-US" smtClean="0"/>
              <a:pPr/>
              <a:t>65</a:t>
            </a:fld>
            <a:endParaRPr lang="en-US"/>
          </a:p>
        </p:txBody>
      </p:sp>
    </p:spTree>
    <p:extLst>
      <p:ext uri="{BB962C8B-B14F-4D97-AF65-F5344CB8AC3E}">
        <p14:creationId xmlns:p14="http://schemas.microsoft.com/office/powerpoint/2010/main" val="10641745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66</a:t>
            </a:fld>
            <a:endParaRPr lang="en-US"/>
          </a:p>
        </p:txBody>
      </p:sp>
    </p:spTree>
    <p:extLst>
      <p:ext uri="{BB962C8B-B14F-4D97-AF65-F5344CB8AC3E}">
        <p14:creationId xmlns:p14="http://schemas.microsoft.com/office/powerpoint/2010/main" val="17561184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68</a:t>
            </a:fld>
            <a:endParaRPr lang="en-US"/>
          </a:p>
        </p:txBody>
      </p:sp>
    </p:spTree>
    <p:extLst>
      <p:ext uri="{BB962C8B-B14F-4D97-AF65-F5344CB8AC3E}">
        <p14:creationId xmlns:p14="http://schemas.microsoft.com/office/powerpoint/2010/main" val="38312002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5D78FC6-CE17-4259-A63C-DDFC12E048FC}" type="slidenum">
              <a:rPr lang="en-US" smtClean="0"/>
              <a:pPr/>
              <a:t>69</a:t>
            </a:fld>
            <a:endParaRPr lang="en-US"/>
          </a:p>
        </p:txBody>
      </p:sp>
    </p:spTree>
    <p:extLst>
      <p:ext uri="{BB962C8B-B14F-4D97-AF65-F5344CB8AC3E}">
        <p14:creationId xmlns:p14="http://schemas.microsoft.com/office/powerpoint/2010/main" val="4166125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dirty="0"/>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a:fld id="{743653DA-8BF4-4869-96FE-9BCF43372D46}" type="datetime8">
              <a:rPr lang="en-US" smtClean="0"/>
              <a:pPr algn="ctr"/>
              <a:t>2/22/2016 12:20 PM</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AC53DF-4216-466D-99A7-94400E6C2A25}" type="slidenum">
              <a:rPr lang="en-US" smtClean="0"/>
              <a:pPr/>
              <a:t>‹#›</a:t>
            </a:fld>
            <a:endParaRPr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B7129108-AC8D-4212-9283-60D9E99BF07A}" type="datetime8">
              <a:rPr lang="en-US" smtClean="0"/>
              <a:pPr/>
              <a:t>2/22/2016 12:20 PM</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2" descr="https://upload.wikimedia.org/wikipedia/en/a/ab/UEFA_logo_2012.png"/>
          <p:cNvPicPr>
            <a:picLocks noChangeAspect="1" noChangeArrowheads="1"/>
          </p:cNvPicPr>
          <p:nvPr userDrawn="1"/>
        </p:nvPicPr>
        <p:blipFill>
          <a:blip r:embed="rId2" cstate="print">
            <a:extLst>
              <a:ext uri="{BEBA8EAE-BF5A-486C-A8C5-ECC9F3942E4B}">
                <a14:imgProps xmlns:a14="http://schemas.microsoft.com/office/drawing/2010/main">
                  <a14:imgLayer r:embed="rId3">
                    <a14:imgEffect>
                      <a14:sharpenSoften amount="-1000"/>
                    </a14:imgEffect>
                  </a14:imgLayer>
                </a14:imgProps>
              </a:ext>
              <a:ext uri="{28A0092B-C50C-407E-A947-70E740481C1C}">
                <a14:useLocalDpi xmlns:a14="http://schemas.microsoft.com/office/drawing/2010/main" val="0"/>
              </a:ext>
            </a:extLst>
          </a:blip>
          <a:srcRect/>
          <a:stretch>
            <a:fillRect/>
          </a:stretch>
        </p:blipFill>
        <p:spPr bwMode="auto">
          <a:xfrm>
            <a:off x="591105" y="228600"/>
            <a:ext cx="990599" cy="9905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dirty="0"/>
          </a:p>
        </p:txBody>
      </p:sp>
      <p:sp>
        <p:nvSpPr>
          <p:cNvPr id="12" name="Date Placeholder 11"/>
          <p:cNvSpPr>
            <a:spLocks noGrp="1"/>
          </p:cNvSpPr>
          <p:nvPr>
            <p:ph type="dt" sz="half" idx="10"/>
          </p:nvPr>
        </p:nvSpPr>
        <p:spPr/>
        <p:txBody>
          <a:bodyPr/>
          <a:lstStyle/>
          <a:p>
            <a:fld id="{B6DED3D3-6235-4F4C-B439-DF277FB555A7}" type="datetime8">
              <a:rPr lang="en-US" smtClean="0"/>
              <a:pPr/>
              <a:t>2/22/2016 12:20 PM</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a:fld id="{1AD93096-5B34-4342-9326-69289CEAE4C2}" type="slidenum">
              <a:rPr lang="en-US" smtClean="0"/>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p>
            <a:endParaRPr lang="en-US"/>
          </a:p>
        </p:txBody>
      </p:sp>
      <p:pic>
        <p:nvPicPr>
          <p:cNvPr id="10" name="Picture 2" descr="https://upload.wikimedia.org/wikipedia/en/a/ab/UEFA_logo_201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2400" y="1600200"/>
            <a:ext cx="990599" cy="990599"/>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p>
            <a:fld id="{3B5F1E3E-4B2F-4895-B65E-28B2E64F39F6}" type="datetime8">
              <a:rPr lang="en-US" smtClean="0"/>
              <a:pPr/>
              <a:t>2/22/2016 12:20 PM</a:t>
            </a:fld>
            <a:endParaRPr lang="en-US"/>
          </a:p>
        </p:txBody>
      </p:sp>
      <p:sp>
        <p:nvSpPr>
          <p:cNvPr id="10" name="Slide Number Placeholder 9"/>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2" name="Footer Placeholder 11"/>
          <p:cNvSpPr>
            <a:spLocks noGrp="1"/>
          </p:cNvSpPr>
          <p:nvPr>
            <p:ph type="ftr" sz="quarter" idx="17"/>
          </p:nvPr>
        </p:nvSpPr>
        <p:spPr/>
        <p:txBody>
          <a:bodyPr rtlCol="0"/>
          <a:lstStyle/>
          <a:p>
            <a:endParaRPr lang="en-US"/>
          </a:p>
        </p:txBody>
      </p:sp>
      <p:pic>
        <p:nvPicPr>
          <p:cNvPr id="13" name="Picture 2" descr="https://upload.wikimedia.org/wikipedia/en/a/ab/UEFA_logo_201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1105" y="228600"/>
            <a:ext cx="990599" cy="9905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lang="en-US" dirty="0" smtClean="0"/>
              <a:t>Click to edit Master title style</a:t>
            </a:r>
            <a:endParaRPr lang="en-US" dirty="0"/>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5"/>
          </p:nvPr>
        </p:nvSpPr>
        <p:spPr/>
        <p:txBody>
          <a:bodyPr rtlCol="0"/>
          <a:lstStyle/>
          <a:p>
            <a:fld id="{63085435-8225-4333-BFFA-0096413F0D76}" type="datetime8">
              <a:rPr lang="en-US" smtClean="0"/>
              <a:pPr/>
              <a:t>2/22/2016 12:20 PM</a:t>
            </a:fld>
            <a:endParaRPr lang="en-US"/>
          </a:p>
        </p:txBody>
      </p:sp>
      <p:sp>
        <p:nvSpPr>
          <p:cNvPr id="12" name="Slide Number Placeholder 11"/>
          <p:cNvSpPr>
            <a:spLocks noGrp="1"/>
          </p:cNvSpPr>
          <p:nvPr>
            <p:ph type="sldNum" sz="quarter" idx="16"/>
          </p:nvPr>
        </p:nvSpPr>
        <p:spPr/>
        <p:txBody>
          <a:bodyPr rtlCol="0"/>
          <a:lstStyle/>
          <a:p>
            <a:pPr algn="ctr"/>
            <a:fld id="{1AD93096-5B34-4342-9326-69289CEAE4C2}" type="slidenum">
              <a:rPr lang="en-US" smtClean="0"/>
              <a:pPr algn="ct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pic>
        <p:nvPicPr>
          <p:cNvPr id="17" name="Picture 2" descr="https://upload.wikimedia.org/wikipedia/en/a/ab/UEFA_logo_2012.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1105" y="228600"/>
            <a:ext cx="990599" cy="9905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83C494-2A87-468C-A21B-CB14FB9ABB00}" type="datetime8">
              <a:rPr lang="en-US" smtClean="0"/>
              <a:pPr/>
              <a:t>2/22/2016 12:20 PM</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80FA0-5B31-4864-A2BB-719EA5A679C6}" type="datetime8">
              <a:rPr lang="en-US" smtClean="0"/>
              <a:pPr/>
              <a:t>2/22/2016 12:20 PM</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AD93096-5B34-4342-9326-69289CEAE4C2}" type="slidenum">
              <a:rPr lang="en-US" smtClean="0"/>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4BECC0C8-36B8-442A-833D-B6AACE86BB77}" type="datetime8">
              <a:rPr lang="en-US" smtClean="0"/>
              <a:pPr/>
              <a:t>2/22/2016 12:20 PM</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AD93096-5B34-4342-9326-69289CEAE4C2}" type="slidenum">
              <a:rPr lang="en-US" smtClean="0"/>
              <a:pPr/>
              <a:t>‹#›</a:t>
            </a:fld>
            <a:endParaRPr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lang="en-US" smtClean="0"/>
              <a:t>Click to edit Master title style</a:t>
            </a:r>
            <a:endParaRPr lang="en-US" dirty="0"/>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2" name="Date Placeholder 11"/>
          <p:cNvSpPr>
            <a:spLocks noGrp="1"/>
          </p:cNvSpPr>
          <p:nvPr>
            <p:ph type="dt" sz="half" idx="10"/>
          </p:nvPr>
        </p:nvSpPr>
        <p:spPr>
          <a:xfrm>
            <a:off x="6248400" y="6248400"/>
            <a:ext cx="2667000" cy="365125"/>
          </a:xfrm>
        </p:spPr>
        <p:txBody>
          <a:bodyPr rtlCol="0"/>
          <a:lstStyle/>
          <a:p>
            <a:fld id="{51E20EC5-AC53-4169-941E-EDF10CD23748}" type="datetime8">
              <a:rPr lang="en-US" smtClean="0"/>
              <a:pPr/>
              <a:t>2/22/2016 12:20 PM</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a:fld id="{1AD93096-5B34-4342-9326-69289CEAE4C2}" type="slidenum">
              <a:rPr lang="en-US" smtClean="0"/>
              <a:pPr algn="ctr"/>
              <a:t>‹#›</a:t>
            </a:fld>
            <a:endParaRPr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lang="en-US" smtClean="0"/>
              <a:t>Click icon to add picture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3816DF-213E-421B-92D3-C068DBB023D6}" type="datetime8">
              <a:rPr lang="en-US" smtClean="0">
                <a:solidFill>
                  <a:schemeClr val="tx2"/>
                </a:solidFill>
              </a:rPr>
              <a:pPr/>
              <a:t>2/22/2016 12:20 PM</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C53DF-4216-466D-99A7-94400E6C2A25}" type="slidenum">
              <a:rPr lang="en-US" sz="1200" smtClean="0">
                <a:solidFill>
                  <a:schemeClr val="tx2"/>
                </a:solidFill>
              </a: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53200" y="6248402"/>
            <a:ext cx="2209800" cy="365125"/>
          </a:xfrm>
        </p:spPr>
        <p:txBody>
          <a:bodyPr/>
          <a:lstStyle/>
          <a:p>
            <a:fld id="{8D3816DF-213E-421B-92D3-C068DBB023D6}" type="datetime8">
              <a:rPr lang="en-US" smtClean="0">
                <a:solidFill>
                  <a:schemeClr val="tx2"/>
                </a:solidFill>
              </a:rPr>
              <a:pPr/>
              <a:t>2/22/2016 12:20 PM</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72AC53DF-4216-466D-99A7-94400E6C2A25}" type="slidenum">
              <a:rPr lang="en-US" sz="1200" smtClean="0">
                <a:solidFill>
                  <a:schemeClr val="tx2"/>
                </a:solidFill>
              </a: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lang="en-US" smtClean="0"/>
              <a:t>Click to edit Master title style</a:t>
            </a:r>
            <a:endParaRPr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a:defRPr sz="1400">
                <a:solidFill>
                  <a:schemeClr val="tx2"/>
                </a:solidFill>
              </a:defRPr>
            </a:lvl1pPr>
          </a:lstStyle>
          <a:p>
            <a:fld id="{8D3816DF-213E-421B-92D3-C068DBB023D6}" type="datetime8">
              <a:rPr lang="en-US" smtClean="0">
                <a:solidFill>
                  <a:schemeClr val="tx2"/>
                </a:solidFill>
              </a:rPr>
              <a:pPr/>
              <a:t>2/22/2016 12:20 PM</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a:defRPr sz="1400">
                <a:solidFill>
                  <a:schemeClr val="tx2"/>
                </a:solidFill>
              </a:defRPr>
            </a:lvl1pPr>
          </a:lstStyle>
          <a:p>
            <a:pPr algn="r"/>
            <a:endParaRPr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a:defRPr sz="1400" b="1">
                <a:solidFill>
                  <a:srgbClr val="FFFFFF"/>
                </a:solidFill>
              </a:defRPr>
            </a:lvl1pPr>
          </a:lstStyle>
          <a:p>
            <a:pPr algn="ctr"/>
            <a:fld id="{72AC53DF-4216-466D-99A7-94400E6C2A25}" type="slidenum">
              <a:rPr lang="en-US" sz="1200" smtClean="0">
                <a:solidFill>
                  <a:schemeClr val="tx2"/>
                </a:solidFill>
              </a:rPr>
              <a:pPr algn="ctr"/>
              <a:t>‹#›</a:t>
            </a:fld>
            <a:endParaRPr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rtl="0" eaLnBrk="1" latinLnBrk="0" hangingPunct="1">
        <a:spcBef>
          <a:spcPct val="0"/>
        </a:spcBef>
        <a:buNone/>
        <a:defRPr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video" Target="file:///C:\Documents%20and%20Settings\Robert%20Smigielski\Pulpit\Teheran%202008\muscle%20injuries%20Teheran\liberprowma.wmv" TargetMode="Externa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1.gif"/></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10.jpe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4.gif"/></Relationships>
</file>

<file path=ppt/slides/_rels/slide5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g"/></Relationships>
</file>

<file path=ppt/slides/_rels/slide5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5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19.jpg"/></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www.sportsinjuryclinic.net/sport-injuries/ankle-achilles-shin-pain/total-rupture-achilles-tendon/thompsons-test-achilles" TargetMode="External"/><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jpg"/></Relationships>
</file>

<file path=ppt/slides/_rels/slide6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6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7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g"/><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7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ctrTitle"/>
          </p:nvPr>
        </p:nvSpPr>
        <p:spPr>
          <a:xfrm>
            <a:off x="381000" y="0"/>
            <a:ext cx="8382000" cy="7391400"/>
          </a:xfrm>
        </p:spPr>
        <p:txBody>
          <a:bodyPr>
            <a:normAutofit/>
          </a:bodyPr>
          <a:lstStyle/>
          <a:p>
            <a:pPr algn="ctr"/>
            <a:r>
              <a:rPr lang="mk-MK" b="1" dirty="0" smtClean="0">
                <a:latin typeface="MAC C Swiss" pitchFamily="34" charset="0"/>
              </a:rPr>
              <a:t>мускулни повреди</a:t>
            </a:r>
            <a:br>
              <a:rPr lang="mk-MK" b="1" dirty="0" smtClean="0">
                <a:latin typeface="MAC C Swiss" pitchFamily="34" charset="0"/>
              </a:rPr>
            </a:br>
            <a:r>
              <a:rPr lang="mk-MK" sz="3600" b="1" dirty="0" smtClean="0"/>
              <a:t/>
            </a:r>
            <a:br>
              <a:rPr lang="mk-MK" sz="3600" b="1" dirty="0" smtClean="0"/>
            </a:br>
            <a:r>
              <a:rPr lang="mk-MK" sz="2700" b="1" dirty="0" smtClean="0">
                <a:latin typeface="+mn-lt"/>
              </a:rPr>
              <a:t>д-р катерина касапинова</a:t>
            </a:r>
            <a:r>
              <a:rPr lang="en-US" sz="2700" b="1" dirty="0" smtClean="0">
                <a:latin typeface="+mn-lt"/>
              </a:rPr>
              <a:t> </a:t>
            </a:r>
            <a:r>
              <a:rPr lang="en-US" sz="2700" b="1" dirty="0" err="1" smtClean="0">
                <a:latin typeface="+mn-lt"/>
              </a:rPr>
              <a:t>Dr.sci</a:t>
            </a:r>
            <a:r>
              <a:rPr lang="en-US" sz="2700" b="1" dirty="0" smtClean="0">
                <a:latin typeface="+mn-lt"/>
              </a:rPr>
              <a:t/>
            </a:r>
            <a:br>
              <a:rPr lang="en-US" sz="2700" b="1" dirty="0" smtClean="0">
                <a:latin typeface="+mn-lt"/>
              </a:rPr>
            </a:br>
            <a:r>
              <a:rPr lang="mk-MK" sz="2700" b="1" dirty="0" smtClean="0">
                <a:latin typeface="+mn-lt"/>
              </a:rPr>
              <a:t/>
            </a:r>
            <a:br>
              <a:rPr lang="mk-MK" sz="2700" b="1" dirty="0" smtClean="0">
                <a:latin typeface="+mn-lt"/>
              </a:rPr>
            </a:br>
            <a:r>
              <a:rPr lang="mk-MK" sz="2700" b="1" dirty="0" smtClean="0"/>
              <a:t/>
            </a:r>
            <a:br>
              <a:rPr lang="mk-MK" sz="2700" b="1" dirty="0" smtClean="0"/>
            </a:br>
            <a:r>
              <a:rPr lang="mk-MK" sz="3200" b="1" dirty="0" smtClean="0"/>
              <a:t/>
            </a:r>
            <a:br>
              <a:rPr lang="mk-MK" sz="3200" b="1" dirty="0" smtClean="0"/>
            </a:br>
            <a:endParaRPr lang="en-US" sz="3200" dirty="0"/>
          </a:p>
        </p:txBody>
      </p:sp>
      <p:sp>
        <p:nvSpPr>
          <p:cNvPr id="3" name="Rectangle 2"/>
          <p:cNvSpPr>
            <a:spLocks noGrp="1"/>
          </p:cNvSpPr>
          <p:nvPr>
            <p:ph type="subTitle" idx="1"/>
          </p:nvPr>
        </p:nvSpPr>
        <p:spPr/>
        <p:txBody>
          <a:bodyPr>
            <a:normAutofit fontScale="92500" lnSpcReduction="20000"/>
          </a:bodyPr>
          <a:lstStyle/>
          <a:p>
            <a:r>
              <a:rPr lang="mk-MK" sz="2000" dirty="0" smtClean="0"/>
              <a:t>             Универзитетска клиника за хируршки болести</a:t>
            </a:r>
          </a:p>
          <a:p>
            <a:r>
              <a:rPr lang="mk-MK" sz="2000" dirty="0" smtClean="0"/>
              <a:t>             </a:t>
            </a:r>
            <a:r>
              <a:rPr lang="en-US" sz="2000" dirty="0" smtClean="0"/>
              <a:t>,,</a:t>
            </a:r>
            <a:r>
              <a:rPr lang="mk-MK" sz="2000" dirty="0" smtClean="0"/>
              <a:t>Св.Наум Охридски</a:t>
            </a:r>
            <a:r>
              <a:rPr lang="en-US" sz="2000" dirty="0" smtClean="0"/>
              <a:t>”</a:t>
            </a:r>
            <a:r>
              <a:rPr lang="mk-MK" sz="2000" dirty="0" smtClean="0"/>
              <a:t> - Скопје</a:t>
            </a:r>
            <a:endParaRPr lang="en-US" sz="2000" dirty="0"/>
          </a:p>
        </p:txBody>
      </p:sp>
      <p:pic>
        <p:nvPicPr>
          <p:cNvPr id="4"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10170" y="6096000"/>
            <a:ext cx="504108" cy="535224"/>
          </a:xfrm>
          <a:prstGeom prst="rect">
            <a:avLst/>
          </a:prstGeom>
          <a:noFill/>
          <a:ln w="9525">
            <a:noFill/>
            <a:miter lim="800000"/>
            <a:headEnd/>
            <a:tailEnd/>
          </a:ln>
          <a:effectLst/>
        </p:spPr>
      </p:pic>
      <p:sp>
        <p:nvSpPr>
          <p:cNvPr id="5" name="TextBox 4"/>
          <p:cNvSpPr txBox="1"/>
          <p:nvPr/>
        </p:nvSpPr>
        <p:spPr>
          <a:xfrm>
            <a:off x="2500645" y="1020672"/>
            <a:ext cx="5715001" cy="1200329"/>
          </a:xfrm>
          <a:prstGeom prst="rect">
            <a:avLst/>
          </a:prstGeom>
          <a:noFill/>
        </p:spPr>
        <p:txBody>
          <a:bodyPr wrap="square" rtlCol="0">
            <a:spAutoFit/>
          </a:bodyPr>
          <a:lstStyle/>
          <a:p>
            <a:pPr algn="ctr"/>
            <a:r>
              <a:rPr lang="en-GB" sz="2400" dirty="0">
                <a:latin typeface="Arial" panose="020B0604020202020204" pitchFamily="34" charset="0"/>
                <a:cs typeface="Arial" panose="020B0604020202020204" pitchFamily="34" charset="0"/>
              </a:rPr>
              <a:t>UEFA Football Doctor Education Programme – </a:t>
            </a:r>
            <a:endParaRPr lang="en-GB" sz="2400" dirty="0" smtClean="0">
              <a:latin typeface="Arial" panose="020B0604020202020204" pitchFamily="34" charset="0"/>
              <a:cs typeface="Arial" panose="020B0604020202020204" pitchFamily="34" charset="0"/>
            </a:endParaRPr>
          </a:p>
          <a:p>
            <a:pPr algn="ctr"/>
            <a:r>
              <a:rPr lang="en-GB" sz="2400" dirty="0" smtClean="0">
                <a:latin typeface="Arial" panose="020B0604020202020204" pitchFamily="34" charset="0"/>
                <a:cs typeface="Arial" panose="020B0604020202020204" pitchFamily="34" charset="0"/>
              </a:rPr>
              <a:t>Injury </a:t>
            </a:r>
            <a:r>
              <a:rPr lang="en-GB" sz="2400" dirty="0">
                <a:latin typeface="Arial" panose="020B0604020202020204" pitchFamily="34" charset="0"/>
                <a:cs typeface="Arial" panose="020B0604020202020204" pitchFamily="34" charset="0"/>
              </a:rPr>
              <a:t>diagnosis and treatment</a:t>
            </a:r>
          </a:p>
        </p:txBody>
      </p:sp>
      <p:pic>
        <p:nvPicPr>
          <p:cNvPr id="144386" name="Picture 2" descr="https://upload.wikimedia.org/wikipedia/en/a/ab/UEFA_logo_201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649" y="761998"/>
            <a:ext cx="1717675" cy="17176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228600"/>
            <a:ext cx="6556248" cy="990600"/>
          </a:xfrm>
        </p:spPr>
        <p:txBody>
          <a:bodyPr>
            <a:normAutofit/>
          </a:bodyPr>
          <a:lstStyle/>
          <a:p>
            <a:pPr algn="r"/>
            <a:r>
              <a:rPr lang="mk-MK" sz="5400" dirty="0" smtClean="0">
                <a:solidFill>
                  <a:schemeClr val="accent4">
                    <a:lumMod val="75000"/>
                  </a:schemeClr>
                </a:solidFill>
              </a:rPr>
              <a:t>Мускулна повреда</a:t>
            </a:r>
            <a:endParaRPr lang="en-US" sz="5400" dirty="0">
              <a:solidFill>
                <a:schemeClr val="accent4">
                  <a:lumMod val="75000"/>
                </a:schemeClr>
              </a:solidFill>
            </a:endParaRPr>
          </a:p>
        </p:txBody>
      </p:sp>
      <p:sp>
        <p:nvSpPr>
          <p:cNvPr id="9" name="Content Placeholder 8"/>
          <p:cNvSpPr>
            <a:spLocks noGrp="1"/>
          </p:cNvSpPr>
          <p:nvPr>
            <p:ph sz="quarter" idx="1"/>
          </p:nvPr>
        </p:nvSpPr>
        <p:spPr>
          <a:xfrm>
            <a:off x="612648" y="2209800"/>
            <a:ext cx="7616952" cy="3886200"/>
          </a:xfrm>
        </p:spPr>
        <p:txBody>
          <a:bodyPr>
            <a:normAutofit/>
          </a:bodyPr>
          <a:lstStyle/>
          <a:p>
            <a:pPr marL="0" indent="0">
              <a:buNone/>
            </a:pPr>
            <a:endParaRPr lang="ru-RU" sz="2000" dirty="0" smtClean="0">
              <a:latin typeface="Arial" panose="020B0604020202020204" pitchFamily="34" charset="0"/>
              <a:cs typeface="Arial" panose="020B0604020202020204" pitchFamily="34" charset="0"/>
            </a:endParaRPr>
          </a:p>
          <a:p>
            <a:pPr marL="0" indent="0" algn="ctr">
              <a:buNone/>
            </a:pPr>
            <a:r>
              <a:rPr lang="ru-RU" sz="2000" dirty="0" smtClean="0">
                <a:solidFill>
                  <a:schemeClr val="accent4">
                    <a:lumMod val="75000"/>
                  </a:schemeClr>
                </a:solidFill>
                <a:latin typeface="Arial" panose="020B0604020202020204" pitchFamily="34" charset="0"/>
                <a:cs typeface="Arial" panose="020B0604020202020204" pitchFamily="34" charset="0"/>
              </a:rPr>
              <a:t>=</a:t>
            </a:r>
            <a:r>
              <a:rPr lang="ru-RU" sz="2000" dirty="0" smtClean="0">
                <a:latin typeface="Arial" panose="020B0604020202020204" pitchFamily="34" charset="0"/>
                <a:cs typeface="Arial" panose="020B0604020202020204" pitchFamily="34" charset="0"/>
              </a:rPr>
              <a:t> </a:t>
            </a:r>
            <a:r>
              <a:rPr lang="ru-RU" sz="2000" dirty="0" smtClean="0">
                <a:solidFill>
                  <a:schemeClr val="accent4">
                    <a:lumMod val="75000"/>
                  </a:schemeClr>
                </a:solidFill>
                <a:latin typeface="Arial" panose="020B0604020202020204" pitchFamily="34" charset="0"/>
                <a:cs typeface="Arial" panose="020B0604020202020204" pitchFamily="34" charset="0"/>
              </a:rPr>
              <a:t>ТРАУМАТСКА </a:t>
            </a:r>
            <a:r>
              <a:rPr lang="ru-RU" sz="2000" u="sng" dirty="0" smtClean="0">
                <a:solidFill>
                  <a:schemeClr val="accent4">
                    <a:lumMod val="75000"/>
                  </a:schemeClr>
                </a:solidFill>
                <a:latin typeface="Arial" panose="020B0604020202020204" pitchFamily="34" charset="0"/>
                <a:cs typeface="Arial" panose="020B0604020202020204" pitchFamily="34" charset="0"/>
              </a:rPr>
              <a:t>ДИСТРАКЦИЈА (ИСТЕГНУВАЊЕ) </a:t>
            </a:r>
          </a:p>
          <a:p>
            <a:pPr marL="0" indent="0" algn="ctr">
              <a:buNone/>
            </a:pPr>
            <a:r>
              <a:rPr lang="ru-RU" sz="2000" dirty="0" smtClean="0">
                <a:solidFill>
                  <a:schemeClr val="accent4">
                    <a:lumMod val="75000"/>
                  </a:schemeClr>
                </a:solidFill>
                <a:latin typeface="Arial" panose="020B0604020202020204" pitchFamily="34" charset="0"/>
                <a:cs typeface="Arial" panose="020B0604020202020204" pitchFamily="34" charset="0"/>
              </a:rPr>
              <a:t>или </a:t>
            </a:r>
            <a:r>
              <a:rPr lang="ru-RU" sz="2000" u="sng" dirty="0" smtClean="0">
                <a:solidFill>
                  <a:schemeClr val="accent4">
                    <a:lumMod val="75000"/>
                  </a:schemeClr>
                </a:solidFill>
                <a:latin typeface="Arial" panose="020B0604020202020204" pitchFamily="34" charset="0"/>
                <a:cs typeface="Arial" panose="020B0604020202020204" pitchFamily="34" charset="0"/>
              </a:rPr>
              <a:t>ПРЕКУМЕРНО ОПТЕРЕТУВАЊЕ</a:t>
            </a:r>
            <a:r>
              <a:rPr lang="ru-RU" sz="2000" dirty="0" smtClean="0">
                <a:solidFill>
                  <a:schemeClr val="accent4">
                    <a:lumMod val="75000"/>
                  </a:schemeClr>
                </a:solidFill>
                <a:latin typeface="Arial" panose="020B0604020202020204" pitchFamily="34" charset="0"/>
                <a:cs typeface="Arial" panose="020B0604020202020204" pitchFamily="34" charset="0"/>
              </a:rPr>
              <a:t> </a:t>
            </a:r>
          </a:p>
          <a:p>
            <a:pPr marL="0" indent="0" algn="ctr">
              <a:buNone/>
            </a:pPr>
            <a:r>
              <a:rPr lang="mk-MK" sz="2000" dirty="0" smtClean="0">
                <a:solidFill>
                  <a:schemeClr val="accent4">
                    <a:lumMod val="75000"/>
                  </a:schemeClr>
                </a:solidFill>
                <a:latin typeface="Arial" panose="020B0604020202020204" pitchFamily="34" charset="0"/>
                <a:cs typeface="Arial" panose="020B0604020202020204" pitchFamily="34" charset="0"/>
              </a:rPr>
              <a:t>или </a:t>
            </a:r>
            <a:r>
              <a:rPr lang="mk-MK" sz="2000" u="sng" dirty="0" smtClean="0">
                <a:solidFill>
                  <a:schemeClr val="accent4">
                    <a:lumMod val="75000"/>
                  </a:schemeClr>
                </a:solidFill>
                <a:latin typeface="Arial" panose="020B0604020202020204" pitchFamily="34" charset="0"/>
                <a:cs typeface="Arial" panose="020B0604020202020204" pitchFamily="34" charset="0"/>
              </a:rPr>
              <a:t>ДЕЈСТВО НА НАДВ. СИЛА</a:t>
            </a:r>
            <a:r>
              <a:rPr lang="mk-MK" sz="2000" dirty="0" smtClean="0">
                <a:solidFill>
                  <a:schemeClr val="accent4">
                    <a:lumMod val="75000"/>
                  </a:schemeClr>
                </a:solidFill>
                <a:latin typeface="Arial" panose="020B0604020202020204" pitchFamily="34" charset="0"/>
                <a:cs typeface="Arial" panose="020B0604020202020204" pitchFamily="34" charset="0"/>
              </a:rPr>
              <a:t> </a:t>
            </a:r>
            <a:r>
              <a:rPr lang="ru-RU" sz="2000" dirty="0" smtClean="0">
                <a:solidFill>
                  <a:schemeClr val="accent4">
                    <a:lumMod val="75000"/>
                  </a:schemeClr>
                </a:solidFill>
                <a:latin typeface="Arial" panose="020B0604020202020204" pitchFamily="34" charset="0"/>
                <a:cs typeface="Arial" panose="020B0604020202020204" pitchFamily="34" charset="0"/>
              </a:rPr>
              <a:t>НА МУСКУЛОТ</a:t>
            </a:r>
          </a:p>
          <a:p>
            <a:pPr marL="0" indent="0" algn="ctr">
              <a:buNone/>
            </a:pPr>
            <a:endParaRPr lang="ru-RU" sz="2000" dirty="0">
              <a:latin typeface="Arial" panose="020B0604020202020204" pitchFamily="34" charset="0"/>
              <a:cs typeface="Arial" panose="020B0604020202020204" pitchFamily="34" charset="0"/>
            </a:endParaRPr>
          </a:p>
          <a:p>
            <a:pPr marL="0" indent="0" algn="ctr">
              <a:buNone/>
            </a:pPr>
            <a:r>
              <a:rPr lang="ru-RU" sz="2000" dirty="0" smtClean="0">
                <a:latin typeface="Arial" panose="020B0604020202020204" pitchFamily="34" charset="0"/>
                <a:cs typeface="Arial" panose="020B0604020202020204" pitchFamily="34" charset="0"/>
              </a:rPr>
              <a:t>спортистот не може да учествува целосно </a:t>
            </a:r>
          </a:p>
          <a:p>
            <a:pPr marL="0" indent="0" algn="ctr">
              <a:buNone/>
            </a:pPr>
            <a:r>
              <a:rPr lang="ru-RU" sz="2000" dirty="0" smtClean="0">
                <a:latin typeface="Arial" panose="020B0604020202020204" pitchFamily="34" charset="0"/>
                <a:cs typeface="Arial" panose="020B0604020202020204" pitchFamily="34" charset="0"/>
              </a:rPr>
              <a:t>во тренинг или натпревар</a:t>
            </a:r>
          </a:p>
          <a:p>
            <a:pPr marL="0" indent="0" algn="ctr">
              <a:buNone/>
            </a:pPr>
            <a:endParaRPr lang="ru-RU" sz="2000" dirty="0">
              <a:latin typeface="Arial" panose="020B0604020202020204" pitchFamily="34" charset="0"/>
              <a:cs typeface="Arial" panose="020B0604020202020204" pitchFamily="34" charset="0"/>
            </a:endParaRPr>
          </a:p>
          <a:p>
            <a:pPr marL="0" indent="0" algn="ctr">
              <a:buNone/>
            </a:pPr>
            <a:r>
              <a:rPr lang="ru-RU" sz="2000" dirty="0" smtClean="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31%</a:t>
            </a:r>
            <a:r>
              <a:rPr lang="ru-RU" sz="2000" dirty="0" smtClean="0">
                <a:latin typeface="Arial" panose="020B0604020202020204" pitchFamily="34" charset="0"/>
                <a:cs typeface="Arial" panose="020B0604020202020204" pitchFamily="34" charset="0"/>
              </a:rPr>
              <a:t> од </a:t>
            </a:r>
            <a:r>
              <a:rPr lang="mk-MK" sz="2000" dirty="0" smtClean="0">
                <a:latin typeface="Arial" panose="020B0604020202020204" pitchFamily="34" charset="0"/>
                <a:cs typeface="Arial" panose="020B0604020202020204" pitchFamily="34" charset="0"/>
              </a:rPr>
              <a:t>сите </a:t>
            </a:r>
            <a:r>
              <a:rPr lang="ru-RU" sz="2000" dirty="0" smtClean="0">
                <a:latin typeface="Arial" panose="020B0604020202020204" pitchFamily="34" charset="0"/>
                <a:cs typeface="Arial" panose="020B0604020202020204" pitchFamily="34" charset="0"/>
              </a:rPr>
              <a:t>повреди кај елитните фудбалери</a:t>
            </a:r>
            <a:endParaRPr lang="ru-RU" sz="2000" dirty="0">
              <a:latin typeface="Arial" panose="020B0604020202020204" pitchFamily="34" charset="0"/>
              <a:cs typeface="Arial" panose="020B0604020202020204" pitchFamily="34" charset="0"/>
            </a:endParaRPr>
          </a:p>
        </p:txBody>
      </p:sp>
      <p:sp>
        <p:nvSpPr>
          <p:cNvPr id="3" name="Down Arrow 2"/>
          <p:cNvSpPr/>
          <p:nvPr/>
        </p:nvSpPr>
        <p:spPr>
          <a:xfrm>
            <a:off x="4230624" y="3848100"/>
            <a:ext cx="381000" cy="304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400" dirty="0">
                <a:solidFill>
                  <a:schemeClr val="accent4">
                    <a:lumMod val="50000"/>
                  </a:schemeClr>
                </a:solidFill>
                <a:latin typeface="Arial" panose="020B0604020202020204" pitchFamily="34" charset="0"/>
                <a:cs typeface="Arial" panose="020B0604020202020204" pitchFamily="34" charset="0"/>
              </a:rPr>
              <a:t> Епидемиологија на мускулните повреди </a:t>
            </a:r>
            <a:endParaRPr lang="en-GB" sz="2400" dirty="0">
              <a:solidFill>
                <a:schemeClr val="accent4">
                  <a:lumMod val="50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612648" y="2133600"/>
            <a:ext cx="8153400" cy="4419600"/>
          </a:xfrm>
        </p:spPr>
        <p:txBody>
          <a:bodyPr>
            <a:normAutofit/>
          </a:bodyPr>
          <a:lstStyle/>
          <a:p>
            <a:pPr>
              <a:buFont typeface="Wingdings" panose="05000000000000000000" pitchFamily="2" charset="2"/>
              <a:buChar char="v"/>
            </a:pPr>
            <a:r>
              <a:rPr lang="mk-MK" dirty="0" smtClean="0">
                <a:latin typeface="Arial" panose="020B0604020202020204" pitchFamily="34" charset="0"/>
                <a:cs typeface="Arial" panose="020B0604020202020204" pitchFamily="34" charset="0"/>
              </a:rPr>
              <a:t>25 играчи </a:t>
            </a:r>
            <a:r>
              <a:rPr lang="mk-MK" dirty="0" smtClean="0">
                <a:latin typeface="Calibri" panose="020F050202020403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a:t>
            </a:r>
            <a:r>
              <a:rPr lang="en-GB" dirty="0" smtClean="0">
                <a:latin typeface="Arial" panose="020B0604020202020204" pitchFamily="34" charset="0"/>
                <a:cs typeface="Arial" panose="020B0604020202020204" pitchFamily="34" charset="0"/>
              </a:rPr>
              <a:t>15</a:t>
            </a:r>
            <a:r>
              <a:rPr lang="mk-MK" dirty="0" smtClean="0">
                <a:latin typeface="Arial" panose="020B0604020202020204" pitchFamily="34" charset="0"/>
                <a:cs typeface="Arial" panose="020B0604020202020204" pitchFamily="34" charset="0"/>
              </a:rPr>
              <a:t> МУСК.ПОВРЕДИ / сезона</a:t>
            </a:r>
            <a:r>
              <a:rPr lang="en-US" dirty="0" smtClean="0">
                <a:latin typeface="Arial" panose="020B0604020202020204" pitchFamily="34" charset="0"/>
                <a:cs typeface="Arial" panose="020B0604020202020204" pitchFamily="34" charset="0"/>
              </a:rPr>
              <a:t>:</a:t>
            </a:r>
            <a:endParaRPr lang="mk-MK" dirty="0" smtClean="0">
              <a:latin typeface="Arial" panose="020B0604020202020204" pitchFamily="34" charset="0"/>
              <a:cs typeface="Arial" panose="020B0604020202020204" pitchFamily="34" charset="0"/>
            </a:endParaRPr>
          </a:p>
          <a:p>
            <a:pPr lvl="2">
              <a:buFont typeface="Wingdings" panose="05000000000000000000" pitchFamily="2" charset="2"/>
              <a:buChar char="§"/>
            </a:pPr>
            <a:r>
              <a:rPr lang="mk-MK" dirty="0" smtClean="0">
                <a:latin typeface="Arial" panose="020B0604020202020204" pitchFamily="34" charset="0"/>
                <a:cs typeface="Arial" panose="020B0604020202020204" pitchFamily="34" charset="0"/>
              </a:rPr>
              <a:t>223 дена отсуство</a:t>
            </a:r>
            <a:endParaRPr lang="en-US" dirty="0" smtClean="0">
              <a:latin typeface="Arial" panose="020B0604020202020204" pitchFamily="34" charset="0"/>
              <a:cs typeface="Arial" panose="020B0604020202020204" pitchFamily="34" charset="0"/>
            </a:endParaRPr>
          </a:p>
          <a:p>
            <a:pPr lvl="2">
              <a:buFont typeface="Wingdings" panose="05000000000000000000" pitchFamily="2" charset="2"/>
              <a:buChar char="§"/>
            </a:pPr>
            <a:r>
              <a:rPr lang="mk-MK" dirty="0" smtClean="0">
                <a:latin typeface="Arial" panose="020B0604020202020204" pitchFamily="34" charset="0"/>
                <a:cs typeface="Arial" panose="020B0604020202020204" pitchFamily="34" charset="0"/>
              </a:rPr>
              <a:t>148 тренинг сесии</a:t>
            </a:r>
            <a:endParaRPr lang="en-US" dirty="0" smtClean="0">
              <a:latin typeface="Arial" panose="020B0604020202020204" pitchFamily="34" charset="0"/>
              <a:cs typeface="Arial" panose="020B0604020202020204" pitchFamily="34" charset="0"/>
            </a:endParaRPr>
          </a:p>
          <a:p>
            <a:pPr lvl="2">
              <a:buFont typeface="Wingdings" panose="05000000000000000000" pitchFamily="2" charset="2"/>
              <a:buChar char="§"/>
            </a:pPr>
            <a:r>
              <a:rPr lang="mk-MK" dirty="0" smtClean="0">
                <a:latin typeface="Arial" panose="020B0604020202020204" pitchFamily="34" charset="0"/>
                <a:cs typeface="Arial" panose="020B0604020202020204" pitchFamily="34" charset="0"/>
              </a:rPr>
              <a:t>37 натпревари</a:t>
            </a:r>
          </a:p>
          <a:p>
            <a:pPr marL="0" indent="0" algn="ctr">
              <a:buNone/>
            </a:pPr>
            <a:endParaRPr lang="mk-MK" dirty="0" smtClean="0">
              <a:latin typeface="Arial" panose="020B0604020202020204" pitchFamily="34" charset="0"/>
              <a:cs typeface="Arial" panose="020B0604020202020204" pitchFamily="34" charset="0"/>
            </a:endParaRPr>
          </a:p>
          <a:p>
            <a:pPr marL="0" indent="0">
              <a:buNone/>
            </a:pPr>
            <a:r>
              <a:rPr lang="mk-MK" dirty="0" smtClean="0">
                <a:latin typeface="Arial" panose="020B0604020202020204" pitchFamily="34" charset="0"/>
                <a:cs typeface="Arial" panose="020B0604020202020204" pitchFamily="34" charset="0"/>
              </a:rPr>
              <a:t> </a:t>
            </a:r>
            <a:endParaRPr lang="en-US" dirty="0" smtClean="0">
              <a:latin typeface="Arial" panose="020B0604020202020204" pitchFamily="34" charset="0"/>
              <a:cs typeface="Arial" panose="020B0604020202020204" pitchFamily="34" charset="0"/>
            </a:endParaRPr>
          </a:p>
          <a:p>
            <a:pPr marL="0" indent="0">
              <a:buNone/>
            </a:pPr>
            <a:endParaRPr lang="en-US" dirty="0" smtClean="0">
              <a:latin typeface="Arial" panose="020B0604020202020204" pitchFamily="34" charset="0"/>
              <a:cs typeface="Arial" panose="020B0604020202020204" pitchFamily="34" charset="0"/>
            </a:endParaRPr>
          </a:p>
          <a:p>
            <a:pPr marL="0" indent="0" algn="ctr">
              <a:buNone/>
            </a:pPr>
            <a:r>
              <a:rPr lang="mk-MK" dirty="0" smtClean="0">
                <a:latin typeface="Arial" panose="020B0604020202020204" pitchFamily="34" charset="0"/>
                <a:cs typeface="Arial" panose="020B0604020202020204" pitchFamily="34" charset="0"/>
              </a:rPr>
              <a:t>ГОЛЕМА ВАЖНОСТ И ЗА</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ФУДБАЛЕРОТ И ЗА КЛУБОТ</a:t>
            </a:r>
          </a:p>
        </p:txBody>
      </p:sp>
      <p:sp>
        <p:nvSpPr>
          <p:cNvPr id="4" name="TextBox 3"/>
          <p:cNvSpPr txBox="1"/>
          <p:nvPr/>
        </p:nvSpPr>
        <p:spPr>
          <a:xfrm>
            <a:off x="2057400" y="6400800"/>
            <a:ext cx="6477000" cy="369332"/>
          </a:xfrm>
          <a:prstGeom prst="rect">
            <a:avLst/>
          </a:prstGeom>
          <a:noFill/>
        </p:spPr>
        <p:txBody>
          <a:bodyPr wrap="square" rtlCol="0">
            <a:spAutoFit/>
          </a:bodyPr>
          <a:lstStyle/>
          <a:p>
            <a:r>
              <a:rPr lang="mk-MK" dirty="0" smtClean="0">
                <a:solidFill>
                  <a:schemeClr val="accent1">
                    <a:lumMod val="75000"/>
                  </a:schemeClr>
                </a:solidFill>
              </a:rPr>
              <a:t>    </a:t>
            </a:r>
            <a:r>
              <a:rPr lang="en-US" dirty="0" smtClean="0">
                <a:solidFill>
                  <a:schemeClr val="accent1">
                    <a:lumMod val="75000"/>
                  </a:schemeClr>
                </a:solidFill>
              </a:rPr>
              <a:t>* </a:t>
            </a:r>
            <a:r>
              <a:rPr lang="en-US" sz="1600" dirty="0" err="1" smtClean="0">
                <a:solidFill>
                  <a:schemeClr val="accent1">
                    <a:lumMod val="75000"/>
                  </a:schemeClr>
                </a:solidFill>
                <a:latin typeface="Arial" panose="020B0604020202020204" pitchFamily="34" charset="0"/>
                <a:cs typeface="Arial" panose="020B0604020202020204" pitchFamily="34" charset="0"/>
              </a:rPr>
              <a:t>Ekstrand</a:t>
            </a:r>
            <a:r>
              <a:rPr lang="en-US" sz="1600" dirty="0" smtClean="0">
                <a:solidFill>
                  <a:schemeClr val="accent1">
                    <a:lumMod val="75000"/>
                  </a:schemeClr>
                </a:solidFill>
                <a:latin typeface="Arial" panose="020B0604020202020204" pitchFamily="34" charset="0"/>
                <a:cs typeface="Arial" panose="020B0604020202020204" pitchFamily="34" charset="0"/>
              </a:rPr>
              <a:t> J. Am J Sports Med 2011;39:1226-32</a:t>
            </a:r>
            <a:endParaRPr lang="en-GB" dirty="0">
              <a:solidFill>
                <a:schemeClr val="accent1">
                  <a:lumMod val="75000"/>
                </a:schemeClr>
              </a:solidFill>
              <a:latin typeface="Arial" panose="020B0604020202020204" pitchFamily="34" charset="0"/>
              <a:cs typeface="Arial" panose="020B0604020202020204" pitchFamily="34" charset="0"/>
            </a:endParaRPr>
          </a:p>
        </p:txBody>
      </p:sp>
      <p:pic>
        <p:nvPicPr>
          <p:cNvPr id="169986" name="Picture 2" descr="Image result for messi inju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200400"/>
            <a:ext cx="38100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5490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sz="quarter" idx="1"/>
          </p:nvPr>
        </p:nvPicPr>
        <p:blipFill rotWithShape="1">
          <a:blip r:embed="rId3"/>
          <a:srcRect l="18977" t="20338" r="19053" b="16949"/>
          <a:stretch/>
        </p:blipFill>
        <p:spPr>
          <a:xfrm>
            <a:off x="762000" y="1676400"/>
            <a:ext cx="7467600" cy="4250788"/>
          </a:xfrm>
          <a:prstGeom prst="rect">
            <a:avLst/>
          </a:prstGeom>
        </p:spPr>
      </p:pic>
      <p:sp>
        <p:nvSpPr>
          <p:cNvPr id="5" name="TextBox 4"/>
          <p:cNvSpPr txBox="1"/>
          <p:nvPr/>
        </p:nvSpPr>
        <p:spPr>
          <a:xfrm>
            <a:off x="304800" y="6199722"/>
            <a:ext cx="8529899" cy="369332"/>
          </a:xfrm>
          <a:prstGeom prst="rect">
            <a:avLst/>
          </a:prstGeom>
          <a:noFill/>
        </p:spPr>
        <p:txBody>
          <a:bodyPr wrap="none" rtlCol="0">
            <a:spAutoFit/>
          </a:bodyPr>
          <a:lstStyle/>
          <a:p>
            <a:r>
              <a:rPr lang="mk-MK" dirty="0"/>
              <a:t> </a:t>
            </a:r>
            <a:r>
              <a:rPr lang="mk-MK" sz="1600" dirty="0">
                <a:solidFill>
                  <a:schemeClr val="accent4">
                    <a:lumMod val="50000"/>
                  </a:schemeClr>
                </a:solidFill>
                <a:latin typeface="Arial" panose="020B0604020202020204" pitchFamily="34" charset="0"/>
                <a:cs typeface="Arial" panose="020B0604020202020204" pitchFamily="34" charset="0"/>
              </a:rPr>
              <a:t>Мускулни повреди доживеани од </a:t>
            </a:r>
            <a:r>
              <a:rPr lang="en-GB" sz="1600" dirty="0">
                <a:solidFill>
                  <a:schemeClr val="accent4">
                    <a:lumMod val="50000"/>
                  </a:schemeClr>
                </a:solidFill>
                <a:latin typeface="Arial" panose="020B0604020202020204" pitchFamily="34" charset="0"/>
                <a:cs typeface="Arial" panose="020B0604020202020204" pitchFamily="34" charset="0"/>
              </a:rPr>
              <a:t>UEFA Champions League </a:t>
            </a:r>
            <a:r>
              <a:rPr lang="mk-MK" sz="1600" dirty="0">
                <a:solidFill>
                  <a:schemeClr val="accent4">
                    <a:lumMod val="50000"/>
                  </a:schemeClr>
                </a:solidFill>
                <a:latin typeface="Arial" panose="020B0604020202020204" pitchFamily="34" charset="0"/>
                <a:cs typeface="Arial" panose="020B0604020202020204" pitchFamily="34" charset="0"/>
              </a:rPr>
              <a:t>тимови помеѓу 2001 и 2012 </a:t>
            </a:r>
            <a:endParaRPr lang="en-GB" sz="1600" dirty="0">
              <a:solidFill>
                <a:schemeClr val="accent4">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5318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3934913430"/>
              </p:ext>
            </p:extLst>
          </p:nvPr>
        </p:nvGraphicFramePr>
        <p:xfrm>
          <a:off x="612775" y="1600200"/>
          <a:ext cx="8153273"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612648" y="6001434"/>
            <a:ext cx="2005614" cy="646331"/>
          </a:xfrm>
          <a:prstGeom prst="rect">
            <a:avLst/>
          </a:prstGeom>
          <a:noFill/>
        </p:spPr>
        <p:txBody>
          <a:bodyPr wrap="none" rtlCol="0">
            <a:spAutoFit/>
          </a:bodyPr>
          <a:lstStyle/>
          <a:p>
            <a:r>
              <a:rPr lang="mk-MK" dirty="0">
                <a:solidFill>
                  <a:schemeClr val="tx1">
                    <a:lumMod val="65000"/>
                    <a:lumOff val="35000"/>
                  </a:schemeClr>
                </a:solidFill>
              </a:rPr>
              <a:t>*</a:t>
            </a:r>
            <a:r>
              <a:rPr lang="mk-MK" dirty="0" smtClean="0">
                <a:solidFill>
                  <a:schemeClr val="tx1">
                    <a:lumMod val="65000"/>
                    <a:lumOff val="35000"/>
                  </a:schemeClr>
                </a:solidFill>
              </a:rPr>
              <a:t> 96%  без</a:t>
            </a:r>
            <a:r>
              <a:rPr lang="en-US" dirty="0" smtClean="0">
                <a:solidFill>
                  <a:schemeClr val="tx1">
                    <a:lumMod val="65000"/>
                    <a:lumOff val="35000"/>
                  </a:schemeClr>
                </a:solidFill>
              </a:rPr>
              <a:t> </a:t>
            </a:r>
            <a:r>
              <a:rPr lang="mk-MK" dirty="0" smtClean="0">
                <a:solidFill>
                  <a:schemeClr val="tx1">
                    <a:lumMod val="65000"/>
                    <a:lumOff val="35000"/>
                  </a:schemeClr>
                </a:solidFill>
              </a:rPr>
              <a:t>контакт</a:t>
            </a:r>
          </a:p>
          <a:p>
            <a:r>
              <a:rPr lang="mk-MK" dirty="0" smtClean="0">
                <a:solidFill>
                  <a:schemeClr val="tx1">
                    <a:lumMod val="65000"/>
                    <a:lumOff val="35000"/>
                  </a:schemeClr>
                </a:solidFill>
              </a:rPr>
              <a:t>** 2%  фаул игра</a:t>
            </a:r>
            <a:endParaRPr lang="en-GB" dirty="0">
              <a:solidFill>
                <a:schemeClr val="tx1">
                  <a:lumMod val="65000"/>
                  <a:lumOff val="35000"/>
                </a:schemeClr>
              </a:solidFill>
            </a:endParaRPr>
          </a:p>
        </p:txBody>
      </p:sp>
    </p:spTree>
    <p:extLst>
      <p:ext uri="{BB962C8B-B14F-4D97-AF65-F5344CB8AC3E}">
        <p14:creationId xmlns:p14="http://schemas.microsoft.com/office/powerpoint/2010/main" val="3703354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sz="quarter" idx="1"/>
          </p:nvPr>
        </p:nvSpPr>
        <p:spPr>
          <a:xfrm>
            <a:off x="152400" y="3048000"/>
            <a:ext cx="7467600" cy="4495800"/>
          </a:xfrm>
        </p:spPr>
        <p:txBody>
          <a:bodyPr>
            <a:normAutofit/>
          </a:bodyPr>
          <a:lstStyle/>
          <a:p>
            <a:r>
              <a:rPr lang="mk-MK" sz="2000" dirty="0" smtClean="0">
                <a:latin typeface="Arial" panose="020B0604020202020204" pitchFamily="34" charset="0"/>
                <a:cs typeface="Arial" panose="020B0604020202020204" pitchFamily="34" charset="0"/>
              </a:rPr>
              <a:t>Мускулно влакно (60</a:t>
            </a:r>
            <a:r>
              <a:rPr lang="el-GR" sz="2000" dirty="0" smtClean="0">
                <a:latin typeface="Calibri" panose="020F0502020204030204" pitchFamily="34" charset="0"/>
                <a:cs typeface="Arial" panose="020B0604020202020204" pitchFamily="34" charset="0"/>
              </a:rPr>
              <a:t>μ</a:t>
            </a:r>
            <a:r>
              <a:rPr lang="en-US" sz="2000" dirty="0" smtClean="0">
                <a:latin typeface="Calibri" panose="020F0502020204030204" pitchFamily="34" charset="0"/>
                <a:cs typeface="Arial" panose="020B0604020202020204" pitchFamily="34" charset="0"/>
              </a:rPr>
              <a:t>m)</a:t>
            </a:r>
            <a:endParaRPr lang="mk-MK" sz="2000" dirty="0" smtClean="0">
              <a:latin typeface="Calibri" panose="020F0502020204030204" pitchFamily="34" charset="0"/>
              <a:cs typeface="Arial" panose="020B0604020202020204" pitchFamily="34" charset="0"/>
            </a:endParaRPr>
          </a:p>
          <a:p>
            <a:pPr lvl="1"/>
            <a:r>
              <a:rPr lang="mk-MK" sz="1700" dirty="0" smtClean="0">
                <a:latin typeface="Calibri" panose="020F0502020204030204" pitchFamily="34" charset="0"/>
                <a:cs typeface="Arial" panose="020B0604020202020204" pitchFamily="34" charset="0"/>
              </a:rPr>
              <a:t>Микроскопска структура</a:t>
            </a:r>
            <a:endParaRPr lang="en-US" sz="1700" dirty="0" smtClean="0">
              <a:latin typeface="Calibri" panose="020F0502020204030204" pitchFamily="34" charset="0"/>
              <a:cs typeface="Arial" panose="020B0604020202020204" pitchFamily="34" charset="0"/>
            </a:endParaRPr>
          </a:p>
          <a:p>
            <a:r>
              <a:rPr lang="mk-MK" sz="2000" dirty="0" smtClean="0">
                <a:latin typeface="Arial" panose="020B0604020202020204" pitchFamily="34" charset="0"/>
                <a:cs typeface="Arial" panose="020B0604020202020204" pitchFamily="34" charset="0"/>
              </a:rPr>
              <a:t>Примарни снопови </a:t>
            </a:r>
          </a:p>
          <a:p>
            <a:r>
              <a:rPr lang="mk-MK" sz="2000" dirty="0" smtClean="0">
                <a:latin typeface="Arial" panose="020B0604020202020204" pitchFamily="34" charset="0"/>
                <a:cs typeface="Arial" panose="020B0604020202020204" pitchFamily="34" charset="0"/>
              </a:rPr>
              <a:t>Секундарни снопови (2-5</a:t>
            </a:r>
            <a:r>
              <a:rPr lang="en-US"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mm</a:t>
            </a:r>
            <a:r>
              <a:rPr lang="mk-MK" sz="2000" dirty="0" smtClean="0">
                <a:latin typeface="Arial" panose="020B0604020202020204" pitchFamily="34" charset="0"/>
                <a:cs typeface="Arial" panose="020B0604020202020204" pitchFamily="34" charset="0"/>
              </a:rPr>
              <a:t>)</a:t>
            </a:r>
          </a:p>
          <a:p>
            <a:pPr lvl="1"/>
            <a:r>
              <a:rPr lang="mk-MK" sz="1700" dirty="0" smtClean="0">
                <a:latin typeface="Arial" panose="020B0604020202020204" pitchFamily="34" charset="0"/>
                <a:cs typeface="Arial" panose="020B0604020202020204" pitchFamily="34" charset="0"/>
              </a:rPr>
              <a:t>Макроскопски видлива структура</a:t>
            </a:r>
          </a:p>
          <a:p>
            <a:pPr lvl="1"/>
            <a:r>
              <a:rPr lang="mk-MK" sz="1700" dirty="0" smtClean="0">
                <a:latin typeface="Arial" panose="020B0604020202020204" pitchFamily="34" charset="0"/>
                <a:cs typeface="Arial" panose="020B0604020202020204" pitchFamily="34" charset="0"/>
              </a:rPr>
              <a:t>Раскинот е палпабилен</a:t>
            </a:r>
          </a:p>
          <a:p>
            <a:r>
              <a:rPr lang="mk-MK" sz="2000" dirty="0" smtClean="0">
                <a:latin typeface="Arial" panose="020B0604020202020204" pitchFamily="34" charset="0"/>
                <a:cs typeface="Arial" panose="020B0604020202020204" pitchFamily="34" charset="0"/>
              </a:rPr>
              <a:t>Мускул</a:t>
            </a:r>
            <a:endParaRPr lang="en-GB" sz="2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srcRect l="40914" t="16024" r="17133" b="20525"/>
          <a:stretch/>
        </p:blipFill>
        <p:spPr>
          <a:xfrm>
            <a:off x="4343400" y="2667000"/>
            <a:ext cx="4648200" cy="3954439"/>
          </a:xfrm>
          <a:prstGeom prst="rect">
            <a:avLst/>
          </a:prstGeom>
        </p:spPr>
      </p:pic>
      <p:sp>
        <p:nvSpPr>
          <p:cNvPr id="5" name="TextBox 4"/>
          <p:cNvSpPr txBox="1"/>
          <p:nvPr/>
        </p:nvSpPr>
        <p:spPr>
          <a:xfrm>
            <a:off x="1752600" y="2076390"/>
            <a:ext cx="5415585" cy="400110"/>
          </a:xfrm>
          <a:prstGeom prst="rect">
            <a:avLst/>
          </a:prstGeom>
          <a:noFill/>
        </p:spPr>
        <p:txBody>
          <a:bodyPr wrap="none" rtlCol="0">
            <a:spAutoFit/>
          </a:bodyPr>
          <a:lstStyle/>
          <a:p>
            <a:r>
              <a:rPr lang="mk-MK" sz="2000" dirty="0" smtClean="0">
                <a:latin typeface="Arial" panose="020B0604020202020204" pitchFamily="34" charset="0"/>
                <a:cs typeface="Arial" panose="020B0604020202020204" pitchFamily="34" charset="0"/>
              </a:rPr>
              <a:t>МУСКУЛНА МИКРО- И МАКРОАНАТОМИЈА</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74480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3200" dirty="0" smtClean="0">
                <a:solidFill>
                  <a:schemeClr val="tx1">
                    <a:lumMod val="65000"/>
                    <a:lumOff val="35000"/>
                  </a:schemeClr>
                </a:solidFill>
              </a:rPr>
              <a:t>ТЕРМИНОЛОГИЈА</a:t>
            </a:r>
            <a:endParaRPr lang="en-GB" sz="3200" dirty="0">
              <a:solidFill>
                <a:schemeClr val="tx1">
                  <a:lumMod val="65000"/>
                  <a:lumOff val="35000"/>
                </a:schemeClr>
              </a:solidFill>
            </a:endParaRPr>
          </a:p>
        </p:txBody>
      </p:sp>
      <p:sp>
        <p:nvSpPr>
          <p:cNvPr id="3" name="Content Placeholder 2"/>
          <p:cNvSpPr>
            <a:spLocks noGrp="1"/>
          </p:cNvSpPr>
          <p:nvPr>
            <p:ph sz="quarter" idx="1"/>
          </p:nvPr>
        </p:nvSpPr>
        <p:spPr>
          <a:xfrm>
            <a:off x="1066800" y="2133600"/>
            <a:ext cx="7699248" cy="3962400"/>
          </a:xfrm>
        </p:spPr>
        <p:txBody>
          <a:bodyPr>
            <a:normAutofit/>
          </a:bodyPr>
          <a:lstStyle/>
          <a:p>
            <a:pPr>
              <a:buFont typeface="Wingdings" panose="05000000000000000000" pitchFamily="2" charset="2"/>
              <a:buChar char="Ø"/>
            </a:pPr>
            <a:r>
              <a:rPr lang="en-US" sz="4000" dirty="0" smtClean="0">
                <a:solidFill>
                  <a:schemeClr val="bg2">
                    <a:lumMod val="50000"/>
                  </a:schemeClr>
                </a:solidFill>
              </a:rPr>
              <a:t>MUSCLE STRAIN</a:t>
            </a:r>
          </a:p>
          <a:p>
            <a:pPr marL="365760" lvl="1" indent="0">
              <a:buNone/>
            </a:pPr>
            <a:endParaRPr lang="en-US" dirty="0" smtClean="0"/>
          </a:p>
          <a:p>
            <a:pPr marL="365760" lvl="1" indent="0">
              <a:buNone/>
            </a:pPr>
            <a:r>
              <a:rPr lang="mk-MK" dirty="0" smtClean="0"/>
              <a:t>- Нејасна дефиниција</a:t>
            </a:r>
          </a:p>
          <a:p>
            <a:pPr marL="365760" lvl="1" indent="0">
              <a:buNone/>
            </a:pPr>
            <a:r>
              <a:rPr lang="mk-MK" dirty="0" smtClean="0"/>
              <a:t>- Без значење за дијагноза, третман и прогноза</a:t>
            </a:r>
          </a:p>
          <a:p>
            <a:pPr marL="365760" lvl="1" indent="0">
              <a:buNone/>
            </a:pPr>
            <a:r>
              <a:rPr lang="mk-MK" dirty="0" smtClean="0"/>
              <a:t>- НЕУПОТРЕБЛИВ</a:t>
            </a:r>
            <a:endParaRPr lang="mk-MK" dirty="0"/>
          </a:p>
        </p:txBody>
      </p:sp>
    </p:spTree>
    <p:extLst>
      <p:ext uri="{BB962C8B-B14F-4D97-AF65-F5344CB8AC3E}">
        <p14:creationId xmlns:p14="http://schemas.microsoft.com/office/powerpoint/2010/main" val="15473755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ru-RU" sz="2800" dirty="0">
                <a:latin typeface="Arial" panose="020B0604020202020204" pitchFamily="34" charset="0"/>
                <a:cs typeface="Arial" panose="020B0604020202020204" pitchFamily="34" charset="0"/>
              </a:rPr>
              <a:t> </a:t>
            </a:r>
            <a:r>
              <a:rPr lang="ru-RU" sz="2800" dirty="0" smtClean="0">
                <a:latin typeface="Arial" panose="020B0604020202020204" pitchFamily="34" charset="0"/>
                <a:cs typeface="Arial" panose="020B0604020202020204" pitchFamily="34" charset="0"/>
              </a:rPr>
              <a:t>Клиничка </a:t>
            </a:r>
            <a:r>
              <a:rPr lang="ru-RU" sz="2800" dirty="0">
                <a:latin typeface="Arial" panose="020B0604020202020204" pitchFamily="34" charset="0"/>
                <a:cs typeface="Arial" panose="020B0604020202020204" pitchFamily="34" charset="0"/>
              </a:rPr>
              <a:t>категоризација на мускулните повреди </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normAutofit lnSpcReduction="10000"/>
          </a:bodyPr>
          <a:lstStyle/>
          <a:p>
            <a:pPr marL="0" indent="0">
              <a:buNone/>
            </a:pPr>
            <a:r>
              <a:rPr lang="mk-MK" dirty="0" smtClean="0">
                <a:solidFill>
                  <a:srgbClr val="FF0000"/>
                </a:solidFill>
                <a:latin typeface="Arial" panose="020B0604020202020204" pitchFamily="34" charset="0"/>
                <a:cs typeface="Arial" panose="020B0604020202020204" pitchFamily="34" charset="0"/>
              </a:rPr>
              <a:t>Минхенска</a:t>
            </a:r>
            <a:r>
              <a:rPr lang="en-GB" dirty="0" smtClean="0">
                <a:solidFill>
                  <a:srgbClr val="FF0000"/>
                </a:solidFill>
                <a:latin typeface="Arial" panose="020B0604020202020204" pitchFamily="34" charset="0"/>
                <a:cs typeface="Arial" panose="020B0604020202020204" pitchFamily="34" charset="0"/>
              </a:rPr>
              <a:t> </a:t>
            </a:r>
            <a:r>
              <a:rPr lang="mk-MK" dirty="0" smtClean="0">
                <a:solidFill>
                  <a:srgbClr val="FF0000"/>
                </a:solidFill>
                <a:latin typeface="Arial" panose="020B0604020202020204" pitchFamily="34" charset="0"/>
                <a:cs typeface="Arial" panose="020B0604020202020204" pitchFamily="34" charset="0"/>
              </a:rPr>
              <a:t>класификација на мускулните повреди </a:t>
            </a:r>
            <a:r>
              <a:rPr lang="mk-MK" dirty="0">
                <a:solidFill>
                  <a:srgbClr val="FF0000"/>
                </a:solidFill>
                <a:latin typeface="Arial" panose="020B0604020202020204" pitchFamily="34" charset="0"/>
                <a:cs typeface="Arial" panose="020B0604020202020204" pitchFamily="34" charset="0"/>
              </a:rPr>
              <a:t>(консензус </a:t>
            </a:r>
            <a:r>
              <a:rPr lang="mk-MK" dirty="0" smtClean="0">
                <a:solidFill>
                  <a:srgbClr val="FF0000"/>
                </a:solidFill>
                <a:latin typeface="Arial" panose="020B0604020202020204" pitchFamily="34" charset="0"/>
                <a:cs typeface="Arial" panose="020B0604020202020204" pitchFamily="34" charset="0"/>
              </a:rPr>
              <a:t>,</a:t>
            </a:r>
            <a:r>
              <a:rPr lang="en-US" dirty="0" smtClean="0">
                <a:solidFill>
                  <a:srgbClr val="FF0000"/>
                </a:solidFill>
                <a:latin typeface="Arial" panose="020B0604020202020204" pitchFamily="34" charset="0"/>
                <a:cs typeface="Arial" panose="020B0604020202020204" pitchFamily="34" charset="0"/>
              </a:rPr>
              <a:t>UEFA </a:t>
            </a:r>
            <a:r>
              <a:rPr lang="mk-MK" dirty="0" smtClean="0">
                <a:solidFill>
                  <a:srgbClr val="FF0000"/>
                </a:solidFill>
                <a:latin typeface="Arial" panose="020B0604020202020204" pitchFamily="34" charset="0"/>
                <a:cs typeface="Arial" panose="020B0604020202020204" pitchFamily="34" charset="0"/>
              </a:rPr>
              <a:t>и </a:t>
            </a:r>
            <a:r>
              <a:rPr lang="en-US" dirty="0" smtClean="0">
                <a:solidFill>
                  <a:srgbClr val="FF0000"/>
                </a:solidFill>
                <a:latin typeface="Arial" panose="020B0604020202020204" pitchFamily="34" charset="0"/>
                <a:cs typeface="Arial" panose="020B0604020202020204" pitchFamily="34" charset="0"/>
              </a:rPr>
              <a:t>IOC)</a:t>
            </a:r>
          </a:p>
          <a:p>
            <a:pPr marL="0" indent="0">
              <a:buNone/>
            </a:pPr>
            <a:endParaRPr lang="mk-MK" dirty="0" smtClean="0">
              <a:latin typeface="Arial" panose="020B0604020202020204" pitchFamily="34" charset="0"/>
              <a:cs typeface="Arial" panose="020B0604020202020204" pitchFamily="34" charset="0"/>
            </a:endParaRPr>
          </a:p>
          <a:p>
            <a:pPr marL="0" indent="0">
              <a:buNone/>
            </a:pPr>
            <a:r>
              <a:rPr lang="mk-MK" sz="2800" dirty="0" smtClean="0">
                <a:latin typeface="Arial" panose="020B0604020202020204" pitchFamily="34" charset="0"/>
                <a:cs typeface="Arial" panose="020B0604020202020204" pitchFamily="34" charset="0"/>
              </a:rPr>
              <a:t>А. ДИРЕКТНИ ПОВРЕДИ (надвор.сила)</a:t>
            </a:r>
            <a:endParaRPr lang="en-US" sz="2800" dirty="0" smtClean="0">
              <a:latin typeface="Arial" panose="020B0604020202020204" pitchFamily="34" charset="0"/>
              <a:cs typeface="Arial" panose="020B0604020202020204" pitchFamily="34" charset="0"/>
            </a:endParaRPr>
          </a:p>
          <a:p>
            <a:pPr marL="0" indent="0">
              <a:buNone/>
            </a:pPr>
            <a:r>
              <a:rPr lang="mk-MK" sz="2800" dirty="0" smtClean="0">
                <a:latin typeface="Arial" panose="020B0604020202020204" pitchFamily="34" charset="0"/>
                <a:cs typeface="Arial" panose="020B0604020202020204" pitchFamily="34" charset="0"/>
              </a:rPr>
              <a:t>Б. ИНДИРЕКТНИ ПОВРЕДИ</a:t>
            </a:r>
          </a:p>
          <a:p>
            <a:pPr lvl="1"/>
            <a:r>
              <a:rPr lang="ru-RU" sz="2400" u="sng" dirty="0">
                <a:latin typeface="Arial" panose="020B0604020202020204" pitchFamily="34" charset="0"/>
                <a:cs typeface="Arial" panose="020B0604020202020204" pitchFamily="34" charset="0"/>
              </a:rPr>
              <a:t>Функционалните </a:t>
            </a:r>
            <a:r>
              <a:rPr lang="ru-RU" sz="2400" u="sng" dirty="0" smtClean="0">
                <a:latin typeface="Arial" panose="020B0604020202020204" pitchFamily="34" charset="0"/>
                <a:cs typeface="Arial" panose="020B0604020202020204" pitchFamily="34" charset="0"/>
              </a:rPr>
              <a:t>пореметувања</a:t>
            </a:r>
            <a:r>
              <a:rPr lang="ru-RU" sz="2400" dirty="0" smtClean="0">
                <a:latin typeface="Arial" panose="020B0604020202020204" pitchFamily="34" charset="0"/>
                <a:cs typeface="Arial" panose="020B0604020202020204" pitchFamily="34" charset="0"/>
              </a:rPr>
              <a:t> = без макроскопски евидентен (УЗ и МРИ) мускулен раскин – 70% (50% отсуства)</a:t>
            </a:r>
          </a:p>
          <a:p>
            <a:pPr lvl="1"/>
            <a:r>
              <a:rPr lang="ru-RU" sz="2400" u="sng" dirty="0" smtClean="0">
                <a:latin typeface="Arial" panose="020B0604020202020204" pitchFamily="34" charset="0"/>
                <a:cs typeface="Arial" panose="020B0604020202020204" pitchFamily="34" charset="0"/>
              </a:rPr>
              <a:t>Структурн</a:t>
            </a:r>
            <a:r>
              <a:rPr lang="mk-MK" sz="2400" u="sng" dirty="0" smtClean="0">
                <a:latin typeface="Arial" panose="020B0604020202020204" pitchFamily="34" charset="0"/>
                <a:cs typeface="Arial" panose="020B0604020202020204" pitchFamily="34" charset="0"/>
              </a:rPr>
              <a:t>и</a:t>
            </a:r>
            <a:r>
              <a:rPr lang="ru-RU" sz="2400" u="sng" dirty="0" smtClean="0">
                <a:latin typeface="Arial" panose="020B0604020202020204" pitchFamily="34" charset="0"/>
                <a:cs typeface="Arial" panose="020B0604020202020204" pitchFamily="34" charset="0"/>
              </a:rPr>
              <a:t> повреди</a:t>
            </a:r>
            <a:r>
              <a:rPr lang="ru-RU" sz="2400" dirty="0" smtClean="0">
                <a:latin typeface="Arial" panose="020B0604020202020204" pitchFamily="34" charset="0"/>
                <a:cs typeface="Arial" panose="020B0604020202020204" pitchFamily="34" charset="0"/>
              </a:rPr>
              <a:t> = со макроскопски евидентен мускулен раскин</a:t>
            </a:r>
          </a:p>
          <a:p>
            <a:pPr lvl="1"/>
            <a:endParaRPr lang="mk-MK" dirty="0" smtClean="0">
              <a:latin typeface="Arial" panose="020B0604020202020204" pitchFamily="34" charset="0"/>
              <a:cs typeface="Arial" panose="020B0604020202020204" pitchFamily="34" charset="0"/>
            </a:endParaRPr>
          </a:p>
        </p:txBody>
      </p:sp>
      <p:sp>
        <p:nvSpPr>
          <p:cNvPr id="4" name="TextBox 3"/>
          <p:cNvSpPr txBox="1"/>
          <p:nvPr/>
        </p:nvSpPr>
        <p:spPr>
          <a:xfrm>
            <a:off x="1828800" y="6477000"/>
            <a:ext cx="4725333" cy="615553"/>
          </a:xfrm>
          <a:prstGeom prst="rect">
            <a:avLst/>
          </a:prstGeom>
          <a:noFill/>
        </p:spPr>
        <p:txBody>
          <a:bodyPr wrap="none" rtlCol="0">
            <a:spAutoFit/>
          </a:bodyPr>
          <a:lstStyle/>
          <a:p>
            <a:pPr marL="0" lvl="1"/>
            <a:r>
              <a:rPr lang="en-US" sz="1600" dirty="0" smtClean="0">
                <a:solidFill>
                  <a:schemeClr val="accent1">
                    <a:lumMod val="75000"/>
                  </a:schemeClr>
                </a:solidFill>
                <a:latin typeface="Arial" panose="020B0604020202020204" pitchFamily="34" charset="0"/>
                <a:cs typeface="Arial" panose="020B0604020202020204" pitchFamily="34" charset="0"/>
              </a:rPr>
              <a:t>* Muller-</a:t>
            </a:r>
            <a:r>
              <a:rPr lang="en-US" sz="1600" dirty="0" err="1" smtClean="0">
                <a:solidFill>
                  <a:schemeClr val="accent1">
                    <a:lumMod val="75000"/>
                  </a:schemeClr>
                </a:solidFill>
                <a:latin typeface="Arial" panose="020B0604020202020204" pitchFamily="34" charset="0"/>
                <a:cs typeface="Arial" panose="020B0604020202020204" pitchFamily="34" charset="0"/>
              </a:rPr>
              <a:t>Wohlfahrt</a:t>
            </a:r>
            <a:r>
              <a:rPr lang="en-US" sz="1600" dirty="0" smtClean="0">
                <a:solidFill>
                  <a:schemeClr val="accent1">
                    <a:lumMod val="75000"/>
                  </a:schemeClr>
                </a:solidFill>
                <a:latin typeface="Arial" panose="020B0604020202020204" pitchFamily="34" charset="0"/>
                <a:cs typeface="Arial" panose="020B0604020202020204" pitchFamily="34" charset="0"/>
              </a:rPr>
              <a:t> </a:t>
            </a:r>
            <a:r>
              <a:rPr lang="en-US" sz="1600" dirty="0">
                <a:solidFill>
                  <a:schemeClr val="accent1">
                    <a:lumMod val="75000"/>
                  </a:schemeClr>
                </a:solidFill>
                <a:latin typeface="Arial" panose="020B0604020202020204" pitchFamily="34" charset="0"/>
                <a:cs typeface="Arial" panose="020B0604020202020204" pitchFamily="34" charset="0"/>
              </a:rPr>
              <a:t>HW. Br J Sports Med 2012; 1-9</a:t>
            </a:r>
            <a:endParaRPr lang="en-GB" sz="1600" dirty="0">
              <a:solidFill>
                <a:schemeClr val="accent1">
                  <a:lumMod val="75000"/>
                </a:schemeClr>
              </a:solidFill>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942461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ru-RU" sz="2800" dirty="0">
                <a:latin typeface="Arial" panose="020B0604020202020204" pitchFamily="34" charset="0"/>
                <a:cs typeface="Arial" panose="020B0604020202020204" pitchFamily="34" charset="0"/>
              </a:rPr>
              <a:t> </a:t>
            </a:r>
            <a:r>
              <a:rPr lang="ru-RU" sz="2800" dirty="0" smtClean="0">
                <a:latin typeface="Arial" panose="020B0604020202020204" pitchFamily="34" charset="0"/>
                <a:cs typeface="Arial" panose="020B0604020202020204" pitchFamily="34" charset="0"/>
              </a:rPr>
              <a:t>Клиничка </a:t>
            </a:r>
            <a:r>
              <a:rPr lang="ru-RU" sz="2800" dirty="0">
                <a:latin typeface="Arial" panose="020B0604020202020204" pitchFamily="34" charset="0"/>
                <a:cs typeface="Arial" panose="020B0604020202020204" pitchFamily="34" charset="0"/>
              </a:rPr>
              <a:t>категоризација на мускулните повреди </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0" y="1600200"/>
            <a:ext cx="9136380" cy="5257800"/>
          </a:xfrm>
        </p:spPr>
        <p:txBody>
          <a:bodyPr>
            <a:normAutofit fontScale="85000" lnSpcReduction="20000"/>
          </a:bodyPr>
          <a:lstStyle/>
          <a:p>
            <a:pPr marL="365760" lvl="1" indent="0" algn="ctr">
              <a:buNone/>
            </a:pPr>
            <a:r>
              <a:rPr lang="ru-RU" dirty="0" smtClean="0">
                <a:solidFill>
                  <a:schemeClr val="bg2">
                    <a:lumMod val="50000"/>
                  </a:schemeClr>
                </a:solidFill>
              </a:rPr>
              <a:t>Функционалните повреди (пореметувања) = без прекин на муск.влакна</a:t>
            </a:r>
            <a:endParaRPr lang="ru-RU" sz="1800" dirty="0" smtClean="0">
              <a:solidFill>
                <a:schemeClr val="bg2">
                  <a:lumMod val="50000"/>
                </a:schemeClr>
              </a:solidFill>
            </a:endParaRPr>
          </a:p>
          <a:p>
            <a:pPr marL="365760" lvl="1" indent="0" algn="ctr">
              <a:buNone/>
            </a:pPr>
            <a:r>
              <a:rPr lang="ru-RU" sz="1800" dirty="0" smtClean="0">
                <a:latin typeface="Arial" panose="020B0604020202020204" pitchFamily="34" charset="0"/>
                <a:cs typeface="Arial" panose="020B0604020202020204" pitchFamily="34" charset="0"/>
              </a:rPr>
              <a:t> </a:t>
            </a:r>
            <a:r>
              <a:rPr lang="ru-RU" sz="1800" dirty="0">
                <a:latin typeface="Arial" panose="020B0604020202020204" pitchFamily="34" charset="0"/>
                <a:cs typeface="Arial" panose="020B0604020202020204" pitchFamily="34" charset="0"/>
              </a:rPr>
              <a:t>70% (50% отсуства</a:t>
            </a:r>
            <a:r>
              <a:rPr lang="ru-RU" sz="1800" dirty="0" smtClean="0">
                <a:latin typeface="Arial" panose="020B0604020202020204" pitchFamily="34" charset="0"/>
                <a:cs typeface="Arial" panose="020B0604020202020204" pitchFamily="34" charset="0"/>
              </a:rPr>
              <a:t>)</a:t>
            </a:r>
          </a:p>
          <a:p>
            <a:pPr marL="365760" lvl="1" indent="0" algn="ctr">
              <a:buNone/>
            </a:pPr>
            <a:r>
              <a:rPr lang="ru-RU" sz="1800" dirty="0" smtClean="0">
                <a:solidFill>
                  <a:schemeClr val="bg2">
                    <a:lumMod val="50000"/>
                  </a:schemeClr>
                </a:solidFill>
                <a:latin typeface="Arial" panose="020B0604020202020204" pitchFamily="34" charset="0"/>
                <a:cs typeface="Arial" panose="020B0604020202020204" pitchFamily="34" charset="0"/>
              </a:rPr>
              <a:t>БОЛЕН МУСКУЛ СО ЗГОЛЕМЕН ТОНУС,</a:t>
            </a:r>
          </a:p>
          <a:p>
            <a:pPr marL="365760" lvl="1" indent="0" algn="ctr">
              <a:buNone/>
            </a:pPr>
            <a:r>
              <a:rPr lang="ru-RU" sz="1800" dirty="0" smtClean="0">
                <a:solidFill>
                  <a:schemeClr val="bg2">
                    <a:lumMod val="50000"/>
                  </a:schemeClr>
                </a:solidFill>
                <a:latin typeface="Arial" panose="020B0604020202020204" pitchFamily="34" charset="0"/>
                <a:cs typeface="Arial" panose="020B0604020202020204" pitchFamily="34" charset="0"/>
              </a:rPr>
              <a:t>ПОДЛОЖЕН НА СТРУКТУРНА ПОВРЕДА</a:t>
            </a:r>
          </a:p>
          <a:p>
            <a:pPr marL="365760" lvl="1" indent="0" algn="ctr">
              <a:buNone/>
            </a:pPr>
            <a:endParaRPr lang="ru-RU" sz="1800" dirty="0" smtClean="0">
              <a:solidFill>
                <a:schemeClr val="bg2">
                  <a:lumMod val="50000"/>
                </a:schemeClr>
              </a:solidFill>
            </a:endParaRPr>
          </a:p>
          <a:p>
            <a:pPr lvl="2"/>
            <a:r>
              <a:rPr lang="ru-RU" dirty="0" smtClean="0"/>
              <a:t>1А. МУСКУЛЕН ЗАМОР</a:t>
            </a:r>
          </a:p>
          <a:p>
            <a:pPr lvl="3"/>
            <a:r>
              <a:rPr lang="ru-RU" dirty="0" smtClean="0"/>
              <a:t>Зголемен тонус (тврдина, </a:t>
            </a:r>
            <a:r>
              <a:rPr lang="en-US" dirty="0" smtClean="0"/>
              <a:t>stiffness</a:t>
            </a:r>
            <a:r>
              <a:rPr lang="ru-RU" dirty="0" smtClean="0"/>
              <a:t>)</a:t>
            </a:r>
            <a:r>
              <a:rPr lang="ru-RU" dirty="0" smtClean="0">
                <a:latin typeface="Calibri" panose="020F0502020204030204" pitchFamily="34" charset="0"/>
              </a:rPr>
              <a:t>→</a:t>
            </a:r>
            <a:r>
              <a:rPr lang="mk-MK" dirty="0" smtClean="0">
                <a:latin typeface="Calibri" panose="020F0502020204030204" pitchFamily="34" charset="0"/>
              </a:rPr>
              <a:t>потешко загревање, намалена флексибилност и зголемен ризик за повреда</a:t>
            </a:r>
            <a:endParaRPr lang="ru-RU" dirty="0" smtClean="0"/>
          </a:p>
          <a:p>
            <a:pPr lvl="3"/>
            <a:r>
              <a:rPr lang="ru-RU" dirty="0" smtClean="0"/>
              <a:t>Болка при и по активност, не при одмор</a:t>
            </a:r>
          </a:p>
          <a:p>
            <a:pPr lvl="3"/>
            <a:r>
              <a:rPr lang="mk-MK" dirty="0" smtClean="0"/>
              <a:t>Блага, тапа болка при палпација и истегнување, како затегнатост</a:t>
            </a:r>
          </a:p>
          <a:p>
            <a:pPr lvl="3"/>
            <a:r>
              <a:rPr lang="mk-MK" dirty="0" smtClean="0"/>
              <a:t>Фокално или цел мускул</a:t>
            </a:r>
          </a:p>
          <a:p>
            <a:pPr lvl="3"/>
            <a:r>
              <a:rPr lang="mk-MK" dirty="0" smtClean="0"/>
              <a:t>МРИ нема едем</a:t>
            </a:r>
          </a:p>
          <a:p>
            <a:pPr lvl="2"/>
            <a:r>
              <a:rPr lang="mk-MK" dirty="0" smtClean="0"/>
              <a:t>1В. ОДЛОЖЕНА МУСК.БОЛКА (</a:t>
            </a:r>
            <a:r>
              <a:rPr lang="en-US" dirty="0" smtClean="0"/>
              <a:t>DOMS):</a:t>
            </a:r>
          </a:p>
          <a:p>
            <a:pPr lvl="3"/>
            <a:r>
              <a:rPr lang="mk-MK" dirty="0" smtClean="0"/>
              <a:t>Акутна воспалителна болка, ненавикната активност</a:t>
            </a:r>
          </a:p>
          <a:p>
            <a:pPr lvl="3"/>
            <a:r>
              <a:rPr lang="mk-MK" dirty="0" smtClean="0"/>
              <a:t>Потечени,крути и слаби мускули, пулсирачка болка, спонатано поминува 7д., болката се намалува при истегнување</a:t>
            </a:r>
          </a:p>
          <a:p>
            <a:pPr lvl="3"/>
            <a:r>
              <a:rPr lang="mk-MK" dirty="0"/>
              <a:t>Ц</a:t>
            </a:r>
            <a:r>
              <a:rPr lang="mk-MK" dirty="0" smtClean="0"/>
              <a:t>ел мускул или цела мускулна група</a:t>
            </a:r>
          </a:p>
          <a:p>
            <a:pPr lvl="3"/>
            <a:r>
              <a:rPr lang="mk-MK" dirty="0" smtClean="0"/>
              <a:t>МРИ можен едем</a:t>
            </a:r>
          </a:p>
          <a:p>
            <a:pPr lvl="2"/>
            <a:r>
              <a:rPr lang="mk-MK" dirty="0" smtClean="0"/>
              <a:t>2А. СПИНАЛНИ НЕВРОЛОШКИ и 2Б.МУСК.НЕВРОЛОШКИ ПОРЕМЕТУВАЊА</a:t>
            </a:r>
          </a:p>
          <a:p>
            <a:pPr lvl="1"/>
            <a:endParaRPr lang="en-GB" dirty="0"/>
          </a:p>
        </p:txBody>
      </p:sp>
    </p:spTree>
    <p:extLst>
      <p:ext uri="{BB962C8B-B14F-4D97-AF65-F5344CB8AC3E}">
        <p14:creationId xmlns:p14="http://schemas.microsoft.com/office/powerpoint/2010/main" val="10849888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ru-RU" sz="2800" dirty="0">
                <a:latin typeface="Arial" panose="020B0604020202020204" pitchFamily="34" charset="0"/>
                <a:cs typeface="Arial" panose="020B0604020202020204" pitchFamily="34" charset="0"/>
              </a:rPr>
              <a:t> </a:t>
            </a:r>
            <a:r>
              <a:rPr lang="ru-RU" sz="2800" dirty="0" smtClean="0">
                <a:latin typeface="Arial" panose="020B0604020202020204" pitchFamily="34" charset="0"/>
                <a:cs typeface="Arial" panose="020B0604020202020204" pitchFamily="34" charset="0"/>
              </a:rPr>
              <a:t>Клиничка </a:t>
            </a:r>
            <a:r>
              <a:rPr lang="ru-RU" sz="2800" dirty="0">
                <a:latin typeface="Arial" panose="020B0604020202020204" pitchFamily="34" charset="0"/>
                <a:cs typeface="Arial" panose="020B0604020202020204" pitchFamily="34" charset="0"/>
              </a:rPr>
              <a:t>категоризација на мускулните повреди </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0" y="1600200"/>
            <a:ext cx="9136380" cy="5257800"/>
          </a:xfrm>
        </p:spPr>
        <p:txBody>
          <a:bodyPr>
            <a:normAutofit/>
          </a:bodyPr>
          <a:lstStyle/>
          <a:p>
            <a:pPr marL="365760" lvl="1" indent="0" algn="ctr">
              <a:buNone/>
            </a:pPr>
            <a:r>
              <a:rPr lang="ru-RU" dirty="0" smtClean="0">
                <a:solidFill>
                  <a:schemeClr val="bg2">
                    <a:lumMod val="50000"/>
                  </a:schemeClr>
                </a:solidFill>
                <a:latin typeface="Arial" panose="020B0604020202020204" pitchFamily="34" charset="0"/>
                <a:cs typeface="Arial" panose="020B0604020202020204" pitchFamily="34" charset="0"/>
              </a:rPr>
              <a:t>СТРУКТУРНИ ПОВРЕДИ = МАКРОСКОПСКИ ЕВИДЕНТЕН ПРЕКИН НА МУСКУЛНИТЕ ВЛАКНА</a:t>
            </a:r>
            <a:endParaRPr lang="ru-RU" sz="1800" dirty="0" smtClean="0">
              <a:solidFill>
                <a:schemeClr val="bg2">
                  <a:lumMod val="50000"/>
                </a:schemeClr>
              </a:solidFill>
              <a:latin typeface="Arial" panose="020B0604020202020204" pitchFamily="34" charset="0"/>
              <a:cs typeface="Arial" panose="020B0604020202020204" pitchFamily="34" charset="0"/>
            </a:endParaRPr>
          </a:p>
          <a:p>
            <a:pPr marL="365760" lvl="1" indent="0" algn="ctr">
              <a:buNone/>
            </a:pPr>
            <a:endParaRPr lang="ru-RU" sz="1800" dirty="0" smtClean="0">
              <a:solidFill>
                <a:schemeClr val="bg2">
                  <a:lumMod val="50000"/>
                </a:schemeClr>
              </a:solidFill>
              <a:latin typeface="Arial" panose="020B0604020202020204" pitchFamily="34" charset="0"/>
              <a:cs typeface="Arial" panose="020B0604020202020204" pitchFamily="34" charset="0"/>
            </a:endParaRPr>
          </a:p>
          <a:p>
            <a:pPr marL="365760" lvl="1" indent="0">
              <a:buNone/>
            </a:pPr>
            <a:r>
              <a:rPr lang="mk-MK" dirty="0" smtClean="0">
                <a:latin typeface="Arial" panose="020B0604020202020204" pitchFamily="34" charset="0"/>
                <a:cs typeface="Arial" panose="020B0604020202020204" pitchFamily="34" charset="0"/>
              </a:rPr>
              <a:t>= индиректни повреди (,,внатрешна сила</a:t>
            </a:r>
            <a:r>
              <a:rPr lang="en-US" dirty="0" smtClean="0">
                <a:latin typeface="Arial" panose="020B0604020202020204" pitchFamily="34" charset="0"/>
                <a:cs typeface="Arial" panose="020B0604020202020204" pitchFamily="34" charset="0"/>
              </a:rPr>
              <a:t>”)</a:t>
            </a:r>
            <a:endParaRPr lang="en-GB" dirty="0" smtClean="0">
              <a:latin typeface="Arial" panose="020B0604020202020204" pitchFamily="34" charset="0"/>
              <a:cs typeface="Arial" panose="020B0604020202020204" pitchFamily="34" charset="0"/>
            </a:endParaRPr>
          </a:p>
          <a:p>
            <a:pPr lvl="1">
              <a:buFontTx/>
              <a:buChar char="-"/>
            </a:pPr>
            <a:r>
              <a:rPr lang="mk-MK" dirty="0" smtClean="0">
                <a:latin typeface="Arial" panose="020B0604020202020204" pitchFamily="34" charset="0"/>
                <a:cs typeface="Arial" panose="020B0604020202020204" pitchFamily="34" charset="0"/>
              </a:rPr>
              <a:t>нагло форсирано издолжување преку еластичната граница на мускулот при моќна контракција</a:t>
            </a:r>
          </a:p>
          <a:p>
            <a:pPr marL="365760" lvl="1" indent="0">
              <a:buNone/>
            </a:pPr>
            <a:r>
              <a:rPr lang="mk-MK" dirty="0" smtClean="0">
                <a:latin typeface="Arial" panose="020B0604020202020204" pitchFamily="34" charset="0"/>
                <a:cs typeface="Arial" panose="020B0604020202020204" pitchFamily="34" charset="0"/>
              </a:rPr>
              <a:t>   (екцентрична контракција)</a:t>
            </a:r>
          </a:p>
          <a:p>
            <a:pPr lvl="1">
              <a:buFontTx/>
              <a:buChar char="-"/>
            </a:pPr>
            <a:endParaRPr lang="mk-MK" dirty="0" smtClean="0">
              <a:latin typeface="Arial" panose="020B0604020202020204" pitchFamily="34" charset="0"/>
              <a:cs typeface="Arial" panose="020B0604020202020204" pitchFamily="34" charset="0"/>
            </a:endParaRPr>
          </a:p>
          <a:p>
            <a:pPr lvl="1">
              <a:buFontTx/>
              <a:buChar char="-"/>
            </a:pPr>
            <a:r>
              <a:rPr lang="mk-MK" dirty="0" smtClean="0">
                <a:latin typeface="Arial" panose="020B0604020202020204" pitchFamily="34" charset="0"/>
                <a:cs typeface="Arial" panose="020B0604020202020204" pitchFamily="34" charset="0"/>
              </a:rPr>
              <a:t>Мускулно-тетивен премин (</a:t>
            </a:r>
            <a:r>
              <a:rPr lang="en-US" dirty="0" smtClean="0">
                <a:latin typeface="Arial" panose="020B0604020202020204" pitchFamily="34" charset="0"/>
                <a:cs typeface="Arial" panose="020B0604020202020204" pitchFamily="34" charset="0"/>
              </a:rPr>
              <a:t>core </a:t>
            </a:r>
            <a:r>
              <a:rPr lang="mk-MK" dirty="0" smtClean="0">
                <a:latin typeface="Arial" panose="020B0604020202020204" pitchFamily="34" charset="0"/>
                <a:cs typeface="Arial" panose="020B0604020202020204" pitchFamily="34" charset="0"/>
              </a:rPr>
              <a:t>тетиви)</a:t>
            </a:r>
          </a:p>
          <a:p>
            <a:pPr lvl="1">
              <a:buFontTx/>
              <a:buChar char="-"/>
            </a:pPr>
            <a:endParaRPr lang="mk-MK" dirty="0">
              <a:latin typeface="Arial" panose="020B0604020202020204" pitchFamily="34" charset="0"/>
              <a:cs typeface="Arial" panose="020B0604020202020204" pitchFamily="34" charset="0"/>
            </a:endParaRPr>
          </a:p>
          <a:p>
            <a:pPr lvl="1">
              <a:buFontTx/>
              <a:buChar char="-"/>
            </a:pPr>
            <a:r>
              <a:rPr lang="mk-MK" dirty="0" smtClean="0">
                <a:latin typeface="Arial" panose="020B0604020202020204" pitchFamily="34" charset="0"/>
                <a:cs typeface="Arial" panose="020B0604020202020204" pitchFamily="34" charset="0"/>
              </a:rPr>
              <a:t>ХАМСТРИНГ, КВАДРИЦЕПС</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15101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biceps odwrócony"/>
          <p:cNvPicPr>
            <a:picLocks noChangeAspect="1" noChangeArrowheads="1"/>
          </p:cNvPicPr>
          <p:nvPr/>
        </p:nvPicPr>
        <p:blipFill>
          <a:blip r:embed="rId3"/>
          <a:srcRect/>
          <a:stretch>
            <a:fillRect/>
          </a:stretch>
        </p:blipFill>
        <p:spPr bwMode="auto">
          <a:xfrm>
            <a:off x="914400" y="1600200"/>
            <a:ext cx="1868488" cy="5010150"/>
          </a:xfrm>
          <a:prstGeom prst="rect">
            <a:avLst/>
          </a:prstGeom>
          <a:noFill/>
          <a:ln w="28575">
            <a:solidFill>
              <a:srgbClr val="000000"/>
            </a:solidFill>
            <a:miter lim="800000"/>
            <a:headEnd/>
            <a:tailEnd/>
          </a:ln>
        </p:spPr>
      </p:pic>
      <p:sp>
        <p:nvSpPr>
          <p:cNvPr id="19459" name="Line 3"/>
          <p:cNvSpPr>
            <a:spLocks noChangeShapeType="1"/>
          </p:cNvSpPr>
          <p:nvPr/>
        </p:nvSpPr>
        <p:spPr bwMode="auto">
          <a:xfrm rot="5400000" flipV="1">
            <a:off x="6755607" y="2170906"/>
            <a:ext cx="990600" cy="1587"/>
          </a:xfrm>
          <a:prstGeom prst="line">
            <a:avLst/>
          </a:prstGeom>
          <a:noFill/>
          <a:ln w="127000">
            <a:solidFill>
              <a:schemeClr val="tx1"/>
            </a:solidFill>
            <a:round/>
            <a:headEnd/>
            <a:tailEnd/>
          </a:ln>
        </p:spPr>
        <p:txBody>
          <a:bodyPr/>
          <a:lstStyle/>
          <a:p>
            <a:endParaRPr lang="en-US"/>
          </a:p>
        </p:txBody>
      </p:sp>
      <p:sp>
        <p:nvSpPr>
          <p:cNvPr id="19460" name="Line 4"/>
          <p:cNvSpPr>
            <a:spLocks noChangeShapeType="1"/>
          </p:cNvSpPr>
          <p:nvPr/>
        </p:nvSpPr>
        <p:spPr bwMode="auto">
          <a:xfrm rot="16200000" flipH="1">
            <a:off x="6831013" y="5143500"/>
            <a:ext cx="1295400" cy="304800"/>
          </a:xfrm>
          <a:prstGeom prst="line">
            <a:avLst/>
          </a:prstGeom>
          <a:noFill/>
          <a:ln w="9525">
            <a:solidFill>
              <a:schemeClr val="tx1"/>
            </a:solidFill>
            <a:round/>
            <a:headEnd/>
            <a:tailEnd/>
          </a:ln>
        </p:spPr>
        <p:txBody>
          <a:bodyPr/>
          <a:lstStyle/>
          <a:p>
            <a:endParaRPr lang="en-US"/>
          </a:p>
        </p:txBody>
      </p:sp>
      <p:sp>
        <p:nvSpPr>
          <p:cNvPr id="19461" name="Line 5"/>
          <p:cNvSpPr>
            <a:spLocks noChangeShapeType="1"/>
          </p:cNvSpPr>
          <p:nvPr/>
        </p:nvSpPr>
        <p:spPr bwMode="auto">
          <a:xfrm rot="16200000" flipH="1">
            <a:off x="6850856" y="4133057"/>
            <a:ext cx="1331913" cy="381000"/>
          </a:xfrm>
          <a:prstGeom prst="line">
            <a:avLst/>
          </a:prstGeom>
          <a:noFill/>
          <a:ln w="9525">
            <a:solidFill>
              <a:schemeClr val="tx1"/>
            </a:solidFill>
            <a:round/>
            <a:headEnd/>
            <a:tailEnd/>
          </a:ln>
        </p:spPr>
        <p:txBody>
          <a:bodyPr/>
          <a:lstStyle/>
          <a:p>
            <a:endParaRPr lang="en-US"/>
          </a:p>
        </p:txBody>
      </p:sp>
      <p:sp>
        <p:nvSpPr>
          <p:cNvPr id="19462" name="Line 6"/>
          <p:cNvSpPr>
            <a:spLocks noChangeShapeType="1"/>
          </p:cNvSpPr>
          <p:nvPr/>
        </p:nvSpPr>
        <p:spPr bwMode="auto">
          <a:xfrm rot="16200000" flipH="1">
            <a:off x="6907213" y="4610100"/>
            <a:ext cx="1143000" cy="304800"/>
          </a:xfrm>
          <a:prstGeom prst="line">
            <a:avLst/>
          </a:prstGeom>
          <a:noFill/>
          <a:ln w="9525">
            <a:solidFill>
              <a:schemeClr val="tx1"/>
            </a:solidFill>
            <a:round/>
            <a:headEnd/>
            <a:tailEnd/>
          </a:ln>
        </p:spPr>
        <p:txBody>
          <a:bodyPr/>
          <a:lstStyle/>
          <a:p>
            <a:endParaRPr lang="en-US"/>
          </a:p>
        </p:txBody>
      </p:sp>
      <p:sp>
        <p:nvSpPr>
          <p:cNvPr id="19463" name="Line 7"/>
          <p:cNvSpPr>
            <a:spLocks noChangeShapeType="1"/>
          </p:cNvSpPr>
          <p:nvPr/>
        </p:nvSpPr>
        <p:spPr bwMode="auto">
          <a:xfrm rot="16200000" flipH="1">
            <a:off x="6831013" y="3086100"/>
            <a:ext cx="1295400" cy="457200"/>
          </a:xfrm>
          <a:prstGeom prst="line">
            <a:avLst/>
          </a:prstGeom>
          <a:noFill/>
          <a:ln w="9525">
            <a:solidFill>
              <a:schemeClr val="tx1"/>
            </a:solidFill>
            <a:round/>
            <a:headEnd/>
            <a:tailEnd/>
          </a:ln>
        </p:spPr>
        <p:txBody>
          <a:bodyPr/>
          <a:lstStyle/>
          <a:p>
            <a:endParaRPr lang="en-US"/>
          </a:p>
        </p:txBody>
      </p:sp>
      <p:sp>
        <p:nvSpPr>
          <p:cNvPr id="19464" name="Line 8"/>
          <p:cNvSpPr>
            <a:spLocks noChangeShapeType="1"/>
          </p:cNvSpPr>
          <p:nvPr/>
        </p:nvSpPr>
        <p:spPr bwMode="auto">
          <a:xfrm rot="16200000" flipH="1">
            <a:off x="6869113" y="3657600"/>
            <a:ext cx="1295400" cy="381000"/>
          </a:xfrm>
          <a:prstGeom prst="line">
            <a:avLst/>
          </a:prstGeom>
          <a:noFill/>
          <a:ln w="9525">
            <a:solidFill>
              <a:schemeClr val="tx1"/>
            </a:solidFill>
            <a:round/>
            <a:headEnd/>
            <a:tailEnd/>
          </a:ln>
        </p:spPr>
        <p:txBody>
          <a:bodyPr/>
          <a:lstStyle/>
          <a:p>
            <a:endParaRPr lang="en-US"/>
          </a:p>
        </p:txBody>
      </p:sp>
      <p:sp>
        <p:nvSpPr>
          <p:cNvPr id="19465" name="Line 9"/>
          <p:cNvSpPr>
            <a:spLocks noChangeShapeType="1"/>
          </p:cNvSpPr>
          <p:nvPr/>
        </p:nvSpPr>
        <p:spPr bwMode="auto">
          <a:xfrm rot="5400000" flipV="1">
            <a:off x="7022307" y="2894806"/>
            <a:ext cx="457200" cy="1587"/>
          </a:xfrm>
          <a:prstGeom prst="line">
            <a:avLst/>
          </a:prstGeom>
          <a:noFill/>
          <a:ln w="101600">
            <a:solidFill>
              <a:schemeClr val="tx1"/>
            </a:solidFill>
            <a:round/>
            <a:headEnd/>
            <a:tailEnd/>
          </a:ln>
        </p:spPr>
        <p:txBody>
          <a:bodyPr/>
          <a:lstStyle/>
          <a:p>
            <a:endParaRPr lang="en-US"/>
          </a:p>
        </p:txBody>
      </p:sp>
      <p:sp>
        <p:nvSpPr>
          <p:cNvPr id="19466" name="Line 10"/>
          <p:cNvSpPr>
            <a:spLocks noChangeShapeType="1"/>
          </p:cNvSpPr>
          <p:nvPr/>
        </p:nvSpPr>
        <p:spPr bwMode="auto">
          <a:xfrm rot="5400000" flipV="1">
            <a:off x="7059613" y="3314700"/>
            <a:ext cx="457200" cy="76200"/>
          </a:xfrm>
          <a:prstGeom prst="line">
            <a:avLst/>
          </a:prstGeom>
          <a:noFill/>
          <a:ln w="76200">
            <a:solidFill>
              <a:schemeClr val="tx1"/>
            </a:solidFill>
            <a:round/>
            <a:headEnd/>
            <a:tailEnd/>
          </a:ln>
        </p:spPr>
        <p:txBody>
          <a:bodyPr/>
          <a:lstStyle/>
          <a:p>
            <a:endParaRPr lang="en-US"/>
          </a:p>
        </p:txBody>
      </p:sp>
      <p:sp>
        <p:nvSpPr>
          <p:cNvPr id="19467" name="Line 11"/>
          <p:cNvSpPr>
            <a:spLocks noChangeShapeType="1"/>
          </p:cNvSpPr>
          <p:nvPr/>
        </p:nvSpPr>
        <p:spPr bwMode="auto">
          <a:xfrm rot="5400000" flipV="1">
            <a:off x="7098507" y="3809206"/>
            <a:ext cx="457200" cy="1587"/>
          </a:xfrm>
          <a:prstGeom prst="line">
            <a:avLst/>
          </a:prstGeom>
          <a:noFill/>
          <a:ln w="50800">
            <a:solidFill>
              <a:schemeClr val="tx1"/>
            </a:solidFill>
            <a:round/>
            <a:headEnd/>
            <a:tailEnd/>
          </a:ln>
        </p:spPr>
        <p:txBody>
          <a:bodyPr/>
          <a:lstStyle/>
          <a:p>
            <a:endParaRPr lang="en-US"/>
          </a:p>
        </p:txBody>
      </p:sp>
      <p:sp>
        <p:nvSpPr>
          <p:cNvPr id="19468" name="Line 12"/>
          <p:cNvSpPr>
            <a:spLocks noChangeShapeType="1"/>
          </p:cNvSpPr>
          <p:nvPr/>
        </p:nvSpPr>
        <p:spPr bwMode="auto">
          <a:xfrm rot="5400000" flipV="1">
            <a:off x="7098507" y="4266406"/>
            <a:ext cx="457200" cy="1587"/>
          </a:xfrm>
          <a:prstGeom prst="line">
            <a:avLst/>
          </a:prstGeom>
          <a:noFill/>
          <a:ln w="25400">
            <a:solidFill>
              <a:schemeClr val="tx1"/>
            </a:solidFill>
            <a:round/>
            <a:headEnd/>
            <a:tailEnd/>
          </a:ln>
        </p:spPr>
        <p:txBody>
          <a:bodyPr/>
          <a:lstStyle/>
          <a:p>
            <a:endParaRPr lang="en-US"/>
          </a:p>
        </p:txBody>
      </p:sp>
      <p:sp>
        <p:nvSpPr>
          <p:cNvPr id="19469" name="Line 13"/>
          <p:cNvSpPr>
            <a:spLocks noChangeShapeType="1"/>
          </p:cNvSpPr>
          <p:nvPr/>
        </p:nvSpPr>
        <p:spPr bwMode="auto">
          <a:xfrm rot="5400000" flipV="1">
            <a:off x="7212807" y="4609306"/>
            <a:ext cx="228600" cy="1587"/>
          </a:xfrm>
          <a:prstGeom prst="line">
            <a:avLst/>
          </a:prstGeom>
          <a:noFill/>
          <a:ln w="15875">
            <a:solidFill>
              <a:schemeClr val="tx1"/>
            </a:solidFill>
            <a:round/>
            <a:headEnd/>
            <a:tailEnd/>
          </a:ln>
        </p:spPr>
        <p:txBody>
          <a:bodyPr/>
          <a:lstStyle/>
          <a:p>
            <a:endParaRPr lang="en-US"/>
          </a:p>
        </p:txBody>
      </p:sp>
      <p:sp>
        <p:nvSpPr>
          <p:cNvPr id="19470" name="Line 14"/>
          <p:cNvSpPr>
            <a:spLocks noChangeShapeType="1"/>
          </p:cNvSpPr>
          <p:nvPr/>
        </p:nvSpPr>
        <p:spPr bwMode="auto">
          <a:xfrm rot="-5400000" flipH="1" flipV="1">
            <a:off x="7173913" y="6019800"/>
            <a:ext cx="838200" cy="76200"/>
          </a:xfrm>
          <a:prstGeom prst="line">
            <a:avLst/>
          </a:prstGeom>
          <a:noFill/>
          <a:ln w="127000">
            <a:solidFill>
              <a:schemeClr val="tx1"/>
            </a:solidFill>
            <a:round/>
            <a:headEnd/>
            <a:tailEnd/>
          </a:ln>
        </p:spPr>
        <p:txBody>
          <a:bodyPr/>
          <a:lstStyle/>
          <a:p>
            <a:endParaRPr lang="en-US"/>
          </a:p>
        </p:txBody>
      </p:sp>
      <p:sp>
        <p:nvSpPr>
          <p:cNvPr id="19471" name="Line 15"/>
          <p:cNvSpPr>
            <a:spLocks noChangeShapeType="1"/>
          </p:cNvSpPr>
          <p:nvPr/>
        </p:nvSpPr>
        <p:spPr bwMode="auto">
          <a:xfrm rot="-5400000" flipH="1" flipV="1">
            <a:off x="7402513" y="5334000"/>
            <a:ext cx="533400" cy="76200"/>
          </a:xfrm>
          <a:prstGeom prst="line">
            <a:avLst/>
          </a:prstGeom>
          <a:noFill/>
          <a:ln w="101600">
            <a:solidFill>
              <a:schemeClr val="tx1"/>
            </a:solidFill>
            <a:round/>
            <a:headEnd/>
            <a:tailEnd/>
          </a:ln>
        </p:spPr>
        <p:txBody>
          <a:bodyPr/>
          <a:lstStyle/>
          <a:p>
            <a:endParaRPr lang="en-US"/>
          </a:p>
        </p:txBody>
      </p:sp>
      <p:sp>
        <p:nvSpPr>
          <p:cNvPr id="19472" name="Line 16"/>
          <p:cNvSpPr>
            <a:spLocks noChangeShapeType="1"/>
          </p:cNvSpPr>
          <p:nvPr/>
        </p:nvSpPr>
        <p:spPr bwMode="auto">
          <a:xfrm rot="5400000" flipV="1">
            <a:off x="7479507" y="4876006"/>
            <a:ext cx="457200" cy="1587"/>
          </a:xfrm>
          <a:prstGeom prst="line">
            <a:avLst/>
          </a:prstGeom>
          <a:noFill/>
          <a:ln w="76200">
            <a:solidFill>
              <a:schemeClr val="tx1"/>
            </a:solidFill>
            <a:round/>
            <a:headEnd/>
            <a:tailEnd/>
          </a:ln>
        </p:spPr>
        <p:txBody>
          <a:bodyPr/>
          <a:lstStyle/>
          <a:p>
            <a:endParaRPr lang="en-US"/>
          </a:p>
        </p:txBody>
      </p:sp>
      <p:sp>
        <p:nvSpPr>
          <p:cNvPr id="19473" name="Line 17"/>
          <p:cNvSpPr>
            <a:spLocks noChangeShapeType="1"/>
          </p:cNvSpPr>
          <p:nvPr/>
        </p:nvSpPr>
        <p:spPr bwMode="auto">
          <a:xfrm rot="5400000" flipV="1">
            <a:off x="7479507" y="4418806"/>
            <a:ext cx="457200" cy="1587"/>
          </a:xfrm>
          <a:prstGeom prst="line">
            <a:avLst/>
          </a:prstGeom>
          <a:noFill/>
          <a:ln w="50800">
            <a:solidFill>
              <a:schemeClr val="tx1"/>
            </a:solidFill>
            <a:round/>
            <a:headEnd/>
            <a:tailEnd/>
          </a:ln>
        </p:spPr>
        <p:txBody>
          <a:bodyPr/>
          <a:lstStyle/>
          <a:p>
            <a:endParaRPr lang="en-US"/>
          </a:p>
        </p:txBody>
      </p:sp>
      <p:sp>
        <p:nvSpPr>
          <p:cNvPr id="19474" name="Line 18"/>
          <p:cNvSpPr>
            <a:spLocks noChangeShapeType="1"/>
          </p:cNvSpPr>
          <p:nvPr/>
        </p:nvSpPr>
        <p:spPr bwMode="auto">
          <a:xfrm rot="5400000" flipV="1">
            <a:off x="7479507" y="4037806"/>
            <a:ext cx="457200" cy="1587"/>
          </a:xfrm>
          <a:prstGeom prst="line">
            <a:avLst/>
          </a:prstGeom>
          <a:noFill/>
          <a:ln w="25400">
            <a:solidFill>
              <a:schemeClr val="tx1"/>
            </a:solidFill>
            <a:round/>
            <a:headEnd/>
            <a:tailEnd/>
          </a:ln>
        </p:spPr>
        <p:txBody>
          <a:bodyPr/>
          <a:lstStyle/>
          <a:p>
            <a:endParaRPr lang="en-US"/>
          </a:p>
        </p:txBody>
      </p:sp>
      <p:sp>
        <p:nvSpPr>
          <p:cNvPr id="19475" name="Line 19"/>
          <p:cNvSpPr>
            <a:spLocks noChangeShapeType="1"/>
          </p:cNvSpPr>
          <p:nvPr/>
        </p:nvSpPr>
        <p:spPr bwMode="auto">
          <a:xfrm rot="5400000" flipV="1">
            <a:off x="7593807" y="3694906"/>
            <a:ext cx="228600" cy="1587"/>
          </a:xfrm>
          <a:prstGeom prst="line">
            <a:avLst/>
          </a:prstGeom>
          <a:noFill/>
          <a:ln w="15875">
            <a:solidFill>
              <a:schemeClr val="tx1"/>
            </a:solidFill>
            <a:round/>
            <a:headEnd/>
            <a:tailEnd/>
          </a:ln>
        </p:spPr>
        <p:txBody>
          <a:bodyPr/>
          <a:lstStyle/>
          <a:p>
            <a:endParaRPr lang="en-US"/>
          </a:p>
        </p:txBody>
      </p:sp>
      <p:sp>
        <p:nvSpPr>
          <p:cNvPr id="19476" name="Line 20"/>
          <p:cNvSpPr>
            <a:spLocks noChangeShapeType="1"/>
          </p:cNvSpPr>
          <p:nvPr/>
        </p:nvSpPr>
        <p:spPr bwMode="auto">
          <a:xfrm rot="16200000" flipH="1">
            <a:off x="6831013" y="2705100"/>
            <a:ext cx="1295400" cy="457200"/>
          </a:xfrm>
          <a:prstGeom prst="line">
            <a:avLst/>
          </a:prstGeom>
          <a:noFill/>
          <a:ln w="9525">
            <a:solidFill>
              <a:schemeClr val="tx1"/>
            </a:solidFill>
            <a:round/>
            <a:headEnd/>
            <a:tailEnd/>
          </a:ln>
        </p:spPr>
        <p:txBody>
          <a:bodyPr/>
          <a:lstStyle/>
          <a:p>
            <a:endParaRPr lang="en-US"/>
          </a:p>
        </p:txBody>
      </p:sp>
      <p:sp>
        <p:nvSpPr>
          <p:cNvPr id="19477" name="Oval 21"/>
          <p:cNvSpPr>
            <a:spLocks noChangeArrowheads="1"/>
          </p:cNvSpPr>
          <p:nvPr/>
        </p:nvSpPr>
        <p:spPr bwMode="auto">
          <a:xfrm rot="4620000">
            <a:off x="6996906" y="4904582"/>
            <a:ext cx="923925" cy="1000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19478" name="Oval 22"/>
          <p:cNvSpPr>
            <a:spLocks noChangeArrowheads="1"/>
          </p:cNvSpPr>
          <p:nvPr/>
        </p:nvSpPr>
        <p:spPr bwMode="auto">
          <a:xfrm rot="4500000">
            <a:off x="6972300" y="4524376"/>
            <a:ext cx="1074737" cy="873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19479" name="Oval 23"/>
          <p:cNvSpPr>
            <a:spLocks noChangeArrowheads="1"/>
          </p:cNvSpPr>
          <p:nvPr/>
        </p:nvSpPr>
        <p:spPr bwMode="auto">
          <a:xfrm rot="4500000">
            <a:off x="6973888" y="3998912"/>
            <a:ext cx="1074738" cy="87313"/>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19480" name="Oval 24"/>
          <p:cNvSpPr>
            <a:spLocks noChangeArrowheads="1"/>
          </p:cNvSpPr>
          <p:nvPr/>
        </p:nvSpPr>
        <p:spPr bwMode="auto">
          <a:xfrm rot="4200000">
            <a:off x="6971507" y="3529806"/>
            <a:ext cx="1060450" cy="96837"/>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19481" name="Oval 25"/>
          <p:cNvSpPr>
            <a:spLocks noChangeArrowheads="1"/>
          </p:cNvSpPr>
          <p:nvPr/>
        </p:nvSpPr>
        <p:spPr bwMode="auto">
          <a:xfrm rot="4200000">
            <a:off x="6976269" y="3155156"/>
            <a:ext cx="1060450" cy="96838"/>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367642" name="Rectangle 26"/>
          <p:cNvSpPr>
            <a:spLocks noGrp="1" noChangeArrowheads="1"/>
          </p:cNvSpPr>
          <p:nvPr>
            <p:ph type="title"/>
          </p:nvPr>
        </p:nvSpPr>
        <p:spPr>
          <a:xfrm>
            <a:off x="457200" y="503238"/>
            <a:ext cx="8229600" cy="792162"/>
          </a:xfrm>
        </p:spPr>
        <p:txBody>
          <a:bodyPr>
            <a:normAutofit/>
          </a:bodyPr>
          <a:lstStyle/>
          <a:p>
            <a:pPr algn="r" eaLnBrk="1" hangingPunct="1">
              <a:defRPr/>
            </a:pPr>
            <a:r>
              <a:rPr lang="mk-MK" sz="2800" dirty="0" smtClean="0">
                <a:solidFill>
                  <a:srgbClr val="C00000"/>
                </a:solidFill>
                <a:effectLst>
                  <a:outerShdw blurRad="38100" dist="38100" dir="2700000" algn="tl">
                    <a:srgbClr val="FFFFFF"/>
                  </a:outerShdw>
                </a:effectLst>
                <a:latin typeface="Arial" panose="020B0604020202020204" pitchFamily="34" charset="0"/>
                <a:cs typeface="Arial" panose="020B0604020202020204" pitchFamily="34" charset="0"/>
              </a:rPr>
              <a:t>Локализација на мускулниот раскин</a:t>
            </a:r>
            <a:endParaRPr lang="en-US" sz="3200" dirty="0" smtClean="0">
              <a:solidFill>
                <a:srgbClr val="C00000"/>
              </a:solidFill>
              <a:effectLst>
                <a:outerShdw blurRad="38100" dist="38100" dir="2700000" algn="tl">
                  <a:srgbClr val="FFFFFF"/>
                </a:outerShdw>
              </a:effectLst>
              <a:latin typeface="Arial" panose="020B0604020202020204" pitchFamily="34" charset="0"/>
              <a:cs typeface="Arial" panose="020B0604020202020204" pitchFamily="34" charset="0"/>
            </a:endParaRPr>
          </a:p>
        </p:txBody>
      </p:sp>
      <p:sp>
        <p:nvSpPr>
          <p:cNvPr id="19483" name="Text Box 27"/>
          <p:cNvSpPr txBox="1">
            <a:spLocks noChangeArrowheads="1"/>
          </p:cNvSpPr>
          <p:nvPr/>
        </p:nvSpPr>
        <p:spPr bwMode="auto">
          <a:xfrm>
            <a:off x="3429000" y="1600200"/>
            <a:ext cx="2461379" cy="400110"/>
          </a:xfrm>
          <a:prstGeom prst="rect">
            <a:avLst/>
          </a:prstGeom>
          <a:noFill/>
          <a:ln w="9525">
            <a:noFill/>
            <a:miter lim="800000"/>
            <a:headEnd/>
            <a:tailEnd/>
          </a:ln>
        </p:spPr>
        <p:txBody>
          <a:bodyPr wrap="none">
            <a:spAutoFit/>
          </a:bodyPr>
          <a:lstStyle/>
          <a:p>
            <a:pPr algn="l"/>
            <a:r>
              <a:rPr lang="mk-MK" sz="2000" dirty="0" smtClean="0">
                <a:solidFill>
                  <a:srgbClr val="FF0000"/>
                </a:solidFill>
                <a:cs typeface="Times New Roman" pitchFamily="18" charset="0"/>
              </a:rPr>
              <a:t>Проксимален припој</a:t>
            </a:r>
            <a:endParaRPr lang="en-US" sz="2000" dirty="0">
              <a:solidFill>
                <a:srgbClr val="FF0000"/>
              </a:solidFill>
              <a:cs typeface="Times New Roman" pitchFamily="18" charset="0"/>
            </a:endParaRPr>
          </a:p>
        </p:txBody>
      </p:sp>
      <p:sp>
        <p:nvSpPr>
          <p:cNvPr id="19484" name="Line 28"/>
          <p:cNvSpPr>
            <a:spLocks noChangeShapeType="1"/>
          </p:cNvSpPr>
          <p:nvPr/>
        </p:nvSpPr>
        <p:spPr bwMode="auto">
          <a:xfrm flipH="1">
            <a:off x="2057400" y="1828800"/>
            <a:ext cx="1295400" cy="76200"/>
          </a:xfrm>
          <a:prstGeom prst="line">
            <a:avLst/>
          </a:prstGeom>
          <a:noFill/>
          <a:ln w="38100">
            <a:solidFill>
              <a:schemeClr val="hlink"/>
            </a:solidFill>
            <a:round/>
            <a:headEnd/>
            <a:tailEnd type="triangle" w="med" len="med"/>
          </a:ln>
        </p:spPr>
        <p:txBody>
          <a:bodyPr>
            <a:spAutoFit/>
          </a:bodyPr>
          <a:lstStyle/>
          <a:p>
            <a:endParaRPr lang="en-US"/>
          </a:p>
        </p:txBody>
      </p:sp>
      <p:sp>
        <p:nvSpPr>
          <p:cNvPr id="19485" name="Line 29"/>
          <p:cNvSpPr>
            <a:spLocks noChangeShapeType="1"/>
          </p:cNvSpPr>
          <p:nvPr/>
        </p:nvSpPr>
        <p:spPr bwMode="auto">
          <a:xfrm flipV="1">
            <a:off x="6248400" y="1828800"/>
            <a:ext cx="457200" cy="0"/>
          </a:xfrm>
          <a:prstGeom prst="line">
            <a:avLst/>
          </a:prstGeom>
          <a:noFill/>
          <a:ln w="38100">
            <a:solidFill>
              <a:schemeClr val="tx2"/>
            </a:solidFill>
            <a:round/>
            <a:headEnd/>
            <a:tailEnd type="triangle" w="med" len="med"/>
          </a:ln>
        </p:spPr>
        <p:txBody>
          <a:bodyPr>
            <a:spAutoFit/>
          </a:bodyPr>
          <a:lstStyle/>
          <a:p>
            <a:endParaRPr lang="en-US"/>
          </a:p>
        </p:txBody>
      </p:sp>
      <p:sp>
        <p:nvSpPr>
          <p:cNvPr id="19486" name="Oval 30"/>
          <p:cNvSpPr>
            <a:spLocks noChangeArrowheads="1"/>
          </p:cNvSpPr>
          <p:nvPr/>
        </p:nvSpPr>
        <p:spPr bwMode="auto">
          <a:xfrm>
            <a:off x="1066800" y="1524000"/>
            <a:ext cx="914400" cy="685800"/>
          </a:xfrm>
          <a:prstGeom prst="ellipse">
            <a:avLst/>
          </a:prstGeom>
          <a:noFill/>
          <a:ln w="28575">
            <a:solidFill>
              <a:schemeClr val="hlink"/>
            </a:solidFill>
            <a:round/>
            <a:headEnd/>
            <a:tailEnd/>
          </a:ln>
        </p:spPr>
        <p:txBody>
          <a:bodyPr wrap="none" anchor="ctr">
            <a:spAutoFit/>
          </a:bodyPr>
          <a:lstStyle/>
          <a:p>
            <a:endParaRPr lang="pl-PL"/>
          </a:p>
        </p:txBody>
      </p:sp>
      <p:sp>
        <p:nvSpPr>
          <p:cNvPr id="19487" name="Oval 31"/>
          <p:cNvSpPr>
            <a:spLocks noChangeArrowheads="1"/>
          </p:cNvSpPr>
          <p:nvPr/>
        </p:nvSpPr>
        <p:spPr bwMode="auto">
          <a:xfrm>
            <a:off x="6858000" y="1371600"/>
            <a:ext cx="914400" cy="685800"/>
          </a:xfrm>
          <a:prstGeom prst="ellipse">
            <a:avLst/>
          </a:prstGeom>
          <a:noFill/>
          <a:ln w="28575">
            <a:solidFill>
              <a:schemeClr val="tx2"/>
            </a:solidFill>
            <a:round/>
            <a:headEnd/>
            <a:tailEnd/>
          </a:ln>
        </p:spPr>
        <p:txBody>
          <a:bodyPr wrap="none" anchor="ctr">
            <a:spAutoFit/>
          </a:bodyPr>
          <a:lstStyle/>
          <a:p>
            <a:endParaRPr lang="pl-PL"/>
          </a:p>
        </p:txBody>
      </p:sp>
      <p:sp>
        <p:nvSpPr>
          <p:cNvPr id="19488" name="Line 32"/>
          <p:cNvSpPr>
            <a:spLocks noChangeShapeType="1"/>
          </p:cNvSpPr>
          <p:nvPr/>
        </p:nvSpPr>
        <p:spPr bwMode="auto">
          <a:xfrm rot="-5400000" flipH="1" flipV="1">
            <a:off x="7092157" y="1823243"/>
            <a:ext cx="304800" cy="11113"/>
          </a:xfrm>
          <a:prstGeom prst="line">
            <a:avLst/>
          </a:prstGeom>
          <a:noFill/>
          <a:ln w="127000">
            <a:solidFill>
              <a:srgbClr val="FF0000"/>
            </a:solidFill>
            <a:round/>
            <a:headEnd/>
            <a:tailEnd/>
          </a:ln>
        </p:spPr>
        <p:txBody>
          <a:bodyPr/>
          <a:lstStyle/>
          <a:p>
            <a:endParaRPr lang="en-US"/>
          </a:p>
        </p:txBody>
      </p:sp>
    </p:spTree>
    <p:extLst>
      <p:ext uri="{BB962C8B-B14F-4D97-AF65-F5344CB8AC3E}">
        <p14:creationId xmlns:p14="http://schemas.microsoft.com/office/powerpoint/2010/main" val="29061662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biceps odwrócony"/>
          <p:cNvPicPr>
            <a:picLocks noChangeAspect="1" noChangeArrowheads="1"/>
          </p:cNvPicPr>
          <p:nvPr/>
        </p:nvPicPr>
        <p:blipFill>
          <a:blip r:embed="rId2"/>
          <a:srcRect/>
          <a:stretch>
            <a:fillRect/>
          </a:stretch>
        </p:blipFill>
        <p:spPr bwMode="auto">
          <a:xfrm>
            <a:off x="914400" y="1600200"/>
            <a:ext cx="1868488" cy="5010150"/>
          </a:xfrm>
          <a:prstGeom prst="rect">
            <a:avLst/>
          </a:prstGeom>
          <a:noFill/>
          <a:ln w="28575">
            <a:solidFill>
              <a:srgbClr val="000000"/>
            </a:solidFill>
            <a:miter lim="800000"/>
            <a:headEnd/>
            <a:tailEnd/>
          </a:ln>
        </p:spPr>
      </p:pic>
      <p:sp>
        <p:nvSpPr>
          <p:cNvPr id="20483" name="Line 3"/>
          <p:cNvSpPr>
            <a:spLocks noChangeShapeType="1"/>
          </p:cNvSpPr>
          <p:nvPr/>
        </p:nvSpPr>
        <p:spPr bwMode="auto">
          <a:xfrm rot="-5400000" flipH="1" flipV="1">
            <a:off x="7092157" y="1823243"/>
            <a:ext cx="304800" cy="11113"/>
          </a:xfrm>
          <a:prstGeom prst="line">
            <a:avLst/>
          </a:prstGeom>
          <a:noFill/>
          <a:ln w="127000">
            <a:solidFill>
              <a:schemeClr val="tx1"/>
            </a:solidFill>
            <a:round/>
            <a:headEnd/>
            <a:tailEnd/>
          </a:ln>
        </p:spPr>
        <p:txBody>
          <a:bodyPr/>
          <a:lstStyle/>
          <a:p>
            <a:endParaRPr lang="en-US"/>
          </a:p>
        </p:txBody>
      </p:sp>
      <p:sp>
        <p:nvSpPr>
          <p:cNvPr id="20484" name="Line 4"/>
          <p:cNvSpPr>
            <a:spLocks noChangeShapeType="1"/>
          </p:cNvSpPr>
          <p:nvPr/>
        </p:nvSpPr>
        <p:spPr bwMode="auto">
          <a:xfrm rot="16200000" flipH="1">
            <a:off x="6831013" y="5143500"/>
            <a:ext cx="1295400" cy="304800"/>
          </a:xfrm>
          <a:prstGeom prst="line">
            <a:avLst/>
          </a:prstGeom>
          <a:noFill/>
          <a:ln w="9525">
            <a:solidFill>
              <a:schemeClr val="tx1"/>
            </a:solidFill>
            <a:round/>
            <a:headEnd/>
            <a:tailEnd/>
          </a:ln>
        </p:spPr>
        <p:txBody>
          <a:bodyPr/>
          <a:lstStyle/>
          <a:p>
            <a:endParaRPr lang="en-US"/>
          </a:p>
        </p:txBody>
      </p:sp>
      <p:sp>
        <p:nvSpPr>
          <p:cNvPr id="20485" name="Line 5"/>
          <p:cNvSpPr>
            <a:spLocks noChangeShapeType="1"/>
          </p:cNvSpPr>
          <p:nvPr/>
        </p:nvSpPr>
        <p:spPr bwMode="auto">
          <a:xfrm rot="16200000" flipH="1">
            <a:off x="6850856" y="4133057"/>
            <a:ext cx="1331913" cy="381000"/>
          </a:xfrm>
          <a:prstGeom prst="line">
            <a:avLst/>
          </a:prstGeom>
          <a:noFill/>
          <a:ln w="9525">
            <a:solidFill>
              <a:schemeClr val="tx1"/>
            </a:solidFill>
            <a:round/>
            <a:headEnd/>
            <a:tailEnd/>
          </a:ln>
        </p:spPr>
        <p:txBody>
          <a:bodyPr/>
          <a:lstStyle/>
          <a:p>
            <a:endParaRPr lang="en-US"/>
          </a:p>
        </p:txBody>
      </p:sp>
      <p:sp>
        <p:nvSpPr>
          <p:cNvPr id="20486" name="Line 6"/>
          <p:cNvSpPr>
            <a:spLocks noChangeShapeType="1"/>
          </p:cNvSpPr>
          <p:nvPr/>
        </p:nvSpPr>
        <p:spPr bwMode="auto">
          <a:xfrm rot="16200000" flipH="1">
            <a:off x="6907213" y="4610100"/>
            <a:ext cx="1143000" cy="304800"/>
          </a:xfrm>
          <a:prstGeom prst="line">
            <a:avLst/>
          </a:prstGeom>
          <a:noFill/>
          <a:ln w="9525">
            <a:solidFill>
              <a:schemeClr val="tx1"/>
            </a:solidFill>
            <a:round/>
            <a:headEnd/>
            <a:tailEnd/>
          </a:ln>
        </p:spPr>
        <p:txBody>
          <a:bodyPr/>
          <a:lstStyle/>
          <a:p>
            <a:endParaRPr lang="en-US"/>
          </a:p>
        </p:txBody>
      </p:sp>
      <p:sp>
        <p:nvSpPr>
          <p:cNvPr id="20487" name="Line 7"/>
          <p:cNvSpPr>
            <a:spLocks noChangeShapeType="1"/>
          </p:cNvSpPr>
          <p:nvPr/>
        </p:nvSpPr>
        <p:spPr bwMode="auto">
          <a:xfrm rot="16200000" flipH="1">
            <a:off x="6831013" y="3086100"/>
            <a:ext cx="1295400" cy="457200"/>
          </a:xfrm>
          <a:prstGeom prst="line">
            <a:avLst/>
          </a:prstGeom>
          <a:noFill/>
          <a:ln w="9525">
            <a:solidFill>
              <a:schemeClr val="tx1"/>
            </a:solidFill>
            <a:round/>
            <a:headEnd/>
            <a:tailEnd/>
          </a:ln>
        </p:spPr>
        <p:txBody>
          <a:bodyPr/>
          <a:lstStyle/>
          <a:p>
            <a:endParaRPr lang="en-US"/>
          </a:p>
        </p:txBody>
      </p:sp>
      <p:sp>
        <p:nvSpPr>
          <p:cNvPr id="20488" name="Line 8"/>
          <p:cNvSpPr>
            <a:spLocks noChangeShapeType="1"/>
          </p:cNvSpPr>
          <p:nvPr/>
        </p:nvSpPr>
        <p:spPr bwMode="auto">
          <a:xfrm rot="16200000" flipH="1">
            <a:off x="6869113" y="3657600"/>
            <a:ext cx="1295400" cy="381000"/>
          </a:xfrm>
          <a:prstGeom prst="line">
            <a:avLst/>
          </a:prstGeom>
          <a:noFill/>
          <a:ln w="9525">
            <a:solidFill>
              <a:schemeClr val="tx1"/>
            </a:solidFill>
            <a:round/>
            <a:headEnd/>
            <a:tailEnd/>
          </a:ln>
        </p:spPr>
        <p:txBody>
          <a:bodyPr/>
          <a:lstStyle/>
          <a:p>
            <a:endParaRPr lang="en-US"/>
          </a:p>
        </p:txBody>
      </p:sp>
      <p:sp>
        <p:nvSpPr>
          <p:cNvPr id="20489" name="Line 9"/>
          <p:cNvSpPr>
            <a:spLocks noChangeShapeType="1"/>
          </p:cNvSpPr>
          <p:nvPr/>
        </p:nvSpPr>
        <p:spPr bwMode="auto">
          <a:xfrm rot="5400000" flipV="1">
            <a:off x="7022307" y="2894806"/>
            <a:ext cx="457200" cy="1587"/>
          </a:xfrm>
          <a:prstGeom prst="line">
            <a:avLst/>
          </a:prstGeom>
          <a:noFill/>
          <a:ln w="101600">
            <a:solidFill>
              <a:schemeClr val="tx1"/>
            </a:solidFill>
            <a:round/>
            <a:headEnd/>
            <a:tailEnd/>
          </a:ln>
        </p:spPr>
        <p:txBody>
          <a:bodyPr/>
          <a:lstStyle/>
          <a:p>
            <a:endParaRPr lang="en-US"/>
          </a:p>
        </p:txBody>
      </p:sp>
      <p:sp>
        <p:nvSpPr>
          <p:cNvPr id="20490" name="Line 10"/>
          <p:cNvSpPr>
            <a:spLocks noChangeShapeType="1"/>
          </p:cNvSpPr>
          <p:nvPr/>
        </p:nvSpPr>
        <p:spPr bwMode="auto">
          <a:xfrm rot="5400000" flipV="1">
            <a:off x="7059613" y="3314700"/>
            <a:ext cx="457200" cy="76200"/>
          </a:xfrm>
          <a:prstGeom prst="line">
            <a:avLst/>
          </a:prstGeom>
          <a:noFill/>
          <a:ln w="76200">
            <a:solidFill>
              <a:schemeClr val="tx1"/>
            </a:solidFill>
            <a:round/>
            <a:headEnd/>
            <a:tailEnd/>
          </a:ln>
        </p:spPr>
        <p:txBody>
          <a:bodyPr/>
          <a:lstStyle/>
          <a:p>
            <a:endParaRPr lang="en-US"/>
          </a:p>
        </p:txBody>
      </p:sp>
      <p:sp>
        <p:nvSpPr>
          <p:cNvPr id="20491" name="Line 11"/>
          <p:cNvSpPr>
            <a:spLocks noChangeShapeType="1"/>
          </p:cNvSpPr>
          <p:nvPr/>
        </p:nvSpPr>
        <p:spPr bwMode="auto">
          <a:xfrm rot="5400000" flipV="1">
            <a:off x="7098507" y="3809206"/>
            <a:ext cx="457200" cy="1587"/>
          </a:xfrm>
          <a:prstGeom prst="line">
            <a:avLst/>
          </a:prstGeom>
          <a:noFill/>
          <a:ln w="50800">
            <a:solidFill>
              <a:schemeClr val="tx1"/>
            </a:solidFill>
            <a:round/>
            <a:headEnd/>
            <a:tailEnd/>
          </a:ln>
        </p:spPr>
        <p:txBody>
          <a:bodyPr/>
          <a:lstStyle/>
          <a:p>
            <a:endParaRPr lang="en-US"/>
          </a:p>
        </p:txBody>
      </p:sp>
      <p:sp>
        <p:nvSpPr>
          <p:cNvPr id="20492" name="Line 12"/>
          <p:cNvSpPr>
            <a:spLocks noChangeShapeType="1"/>
          </p:cNvSpPr>
          <p:nvPr/>
        </p:nvSpPr>
        <p:spPr bwMode="auto">
          <a:xfrm rot="5400000" flipV="1">
            <a:off x="7098507" y="4266406"/>
            <a:ext cx="457200" cy="1587"/>
          </a:xfrm>
          <a:prstGeom prst="line">
            <a:avLst/>
          </a:prstGeom>
          <a:noFill/>
          <a:ln w="25400">
            <a:solidFill>
              <a:schemeClr val="tx1"/>
            </a:solidFill>
            <a:round/>
            <a:headEnd/>
            <a:tailEnd/>
          </a:ln>
        </p:spPr>
        <p:txBody>
          <a:bodyPr/>
          <a:lstStyle/>
          <a:p>
            <a:endParaRPr lang="en-US"/>
          </a:p>
        </p:txBody>
      </p:sp>
      <p:sp>
        <p:nvSpPr>
          <p:cNvPr id="20493" name="Line 13"/>
          <p:cNvSpPr>
            <a:spLocks noChangeShapeType="1"/>
          </p:cNvSpPr>
          <p:nvPr/>
        </p:nvSpPr>
        <p:spPr bwMode="auto">
          <a:xfrm rot="5400000" flipV="1">
            <a:off x="7212807" y="4609306"/>
            <a:ext cx="228600" cy="1587"/>
          </a:xfrm>
          <a:prstGeom prst="line">
            <a:avLst/>
          </a:prstGeom>
          <a:noFill/>
          <a:ln w="15875">
            <a:solidFill>
              <a:schemeClr val="tx1"/>
            </a:solidFill>
            <a:round/>
            <a:headEnd/>
            <a:tailEnd/>
          </a:ln>
        </p:spPr>
        <p:txBody>
          <a:bodyPr/>
          <a:lstStyle/>
          <a:p>
            <a:endParaRPr lang="en-US"/>
          </a:p>
        </p:txBody>
      </p:sp>
      <p:sp>
        <p:nvSpPr>
          <p:cNvPr id="20494" name="Line 14"/>
          <p:cNvSpPr>
            <a:spLocks noChangeShapeType="1"/>
          </p:cNvSpPr>
          <p:nvPr/>
        </p:nvSpPr>
        <p:spPr bwMode="auto">
          <a:xfrm rot="-5400000" flipH="1" flipV="1">
            <a:off x="7173913" y="6019800"/>
            <a:ext cx="838200" cy="76200"/>
          </a:xfrm>
          <a:prstGeom prst="line">
            <a:avLst/>
          </a:prstGeom>
          <a:noFill/>
          <a:ln w="127000">
            <a:solidFill>
              <a:schemeClr val="tx1"/>
            </a:solidFill>
            <a:round/>
            <a:headEnd/>
            <a:tailEnd/>
          </a:ln>
        </p:spPr>
        <p:txBody>
          <a:bodyPr/>
          <a:lstStyle/>
          <a:p>
            <a:endParaRPr lang="en-US"/>
          </a:p>
        </p:txBody>
      </p:sp>
      <p:sp>
        <p:nvSpPr>
          <p:cNvPr id="20495" name="Line 15"/>
          <p:cNvSpPr>
            <a:spLocks noChangeShapeType="1"/>
          </p:cNvSpPr>
          <p:nvPr/>
        </p:nvSpPr>
        <p:spPr bwMode="auto">
          <a:xfrm rot="-5400000" flipH="1" flipV="1">
            <a:off x="7402513" y="5334000"/>
            <a:ext cx="533400" cy="76200"/>
          </a:xfrm>
          <a:prstGeom prst="line">
            <a:avLst/>
          </a:prstGeom>
          <a:noFill/>
          <a:ln w="101600">
            <a:solidFill>
              <a:schemeClr val="tx1"/>
            </a:solidFill>
            <a:round/>
            <a:headEnd/>
            <a:tailEnd/>
          </a:ln>
        </p:spPr>
        <p:txBody>
          <a:bodyPr/>
          <a:lstStyle/>
          <a:p>
            <a:endParaRPr lang="en-US"/>
          </a:p>
        </p:txBody>
      </p:sp>
      <p:sp>
        <p:nvSpPr>
          <p:cNvPr id="20496" name="Line 16"/>
          <p:cNvSpPr>
            <a:spLocks noChangeShapeType="1"/>
          </p:cNvSpPr>
          <p:nvPr/>
        </p:nvSpPr>
        <p:spPr bwMode="auto">
          <a:xfrm rot="5400000" flipV="1">
            <a:off x="7479507" y="4876006"/>
            <a:ext cx="457200" cy="1587"/>
          </a:xfrm>
          <a:prstGeom prst="line">
            <a:avLst/>
          </a:prstGeom>
          <a:noFill/>
          <a:ln w="76200">
            <a:solidFill>
              <a:schemeClr val="tx1"/>
            </a:solidFill>
            <a:round/>
            <a:headEnd/>
            <a:tailEnd/>
          </a:ln>
        </p:spPr>
        <p:txBody>
          <a:bodyPr/>
          <a:lstStyle/>
          <a:p>
            <a:endParaRPr lang="en-US"/>
          </a:p>
        </p:txBody>
      </p:sp>
      <p:sp>
        <p:nvSpPr>
          <p:cNvPr id="20497" name="Line 17"/>
          <p:cNvSpPr>
            <a:spLocks noChangeShapeType="1"/>
          </p:cNvSpPr>
          <p:nvPr/>
        </p:nvSpPr>
        <p:spPr bwMode="auto">
          <a:xfrm rot="5400000" flipV="1">
            <a:off x="7479507" y="4418806"/>
            <a:ext cx="457200" cy="1587"/>
          </a:xfrm>
          <a:prstGeom prst="line">
            <a:avLst/>
          </a:prstGeom>
          <a:noFill/>
          <a:ln w="50800">
            <a:solidFill>
              <a:schemeClr val="tx1"/>
            </a:solidFill>
            <a:round/>
            <a:headEnd/>
            <a:tailEnd/>
          </a:ln>
        </p:spPr>
        <p:txBody>
          <a:bodyPr/>
          <a:lstStyle/>
          <a:p>
            <a:endParaRPr lang="en-US"/>
          </a:p>
        </p:txBody>
      </p:sp>
      <p:sp>
        <p:nvSpPr>
          <p:cNvPr id="20498" name="Line 18"/>
          <p:cNvSpPr>
            <a:spLocks noChangeShapeType="1"/>
          </p:cNvSpPr>
          <p:nvPr/>
        </p:nvSpPr>
        <p:spPr bwMode="auto">
          <a:xfrm rot="5400000" flipV="1">
            <a:off x="7479507" y="4037806"/>
            <a:ext cx="457200" cy="1587"/>
          </a:xfrm>
          <a:prstGeom prst="line">
            <a:avLst/>
          </a:prstGeom>
          <a:noFill/>
          <a:ln w="25400">
            <a:solidFill>
              <a:schemeClr val="tx1"/>
            </a:solidFill>
            <a:round/>
            <a:headEnd/>
            <a:tailEnd/>
          </a:ln>
        </p:spPr>
        <p:txBody>
          <a:bodyPr/>
          <a:lstStyle/>
          <a:p>
            <a:endParaRPr lang="en-US"/>
          </a:p>
        </p:txBody>
      </p:sp>
      <p:sp>
        <p:nvSpPr>
          <p:cNvPr id="20499" name="Line 19"/>
          <p:cNvSpPr>
            <a:spLocks noChangeShapeType="1"/>
          </p:cNvSpPr>
          <p:nvPr/>
        </p:nvSpPr>
        <p:spPr bwMode="auto">
          <a:xfrm rot="5400000" flipV="1">
            <a:off x="7593807" y="3694906"/>
            <a:ext cx="228600" cy="1587"/>
          </a:xfrm>
          <a:prstGeom prst="line">
            <a:avLst/>
          </a:prstGeom>
          <a:noFill/>
          <a:ln w="15875">
            <a:solidFill>
              <a:schemeClr val="tx1"/>
            </a:solidFill>
            <a:round/>
            <a:headEnd/>
            <a:tailEnd/>
          </a:ln>
        </p:spPr>
        <p:txBody>
          <a:bodyPr/>
          <a:lstStyle/>
          <a:p>
            <a:endParaRPr lang="en-US"/>
          </a:p>
        </p:txBody>
      </p:sp>
      <p:sp>
        <p:nvSpPr>
          <p:cNvPr id="20500" name="Line 20"/>
          <p:cNvSpPr>
            <a:spLocks noChangeShapeType="1"/>
          </p:cNvSpPr>
          <p:nvPr/>
        </p:nvSpPr>
        <p:spPr bwMode="auto">
          <a:xfrm rot="16200000" flipH="1">
            <a:off x="6939757" y="2813843"/>
            <a:ext cx="1143000" cy="392113"/>
          </a:xfrm>
          <a:prstGeom prst="line">
            <a:avLst/>
          </a:prstGeom>
          <a:noFill/>
          <a:ln w="9525">
            <a:solidFill>
              <a:schemeClr val="tx1"/>
            </a:solidFill>
            <a:round/>
            <a:headEnd/>
            <a:tailEnd/>
          </a:ln>
        </p:spPr>
        <p:txBody>
          <a:bodyPr/>
          <a:lstStyle/>
          <a:p>
            <a:endParaRPr lang="en-US"/>
          </a:p>
        </p:txBody>
      </p:sp>
      <p:sp>
        <p:nvSpPr>
          <p:cNvPr id="20501" name="Oval 21"/>
          <p:cNvSpPr>
            <a:spLocks noChangeArrowheads="1"/>
          </p:cNvSpPr>
          <p:nvPr/>
        </p:nvSpPr>
        <p:spPr bwMode="auto">
          <a:xfrm rot="4620000">
            <a:off x="6996906" y="4904582"/>
            <a:ext cx="923925" cy="1000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0502" name="Oval 22"/>
          <p:cNvSpPr>
            <a:spLocks noChangeArrowheads="1"/>
          </p:cNvSpPr>
          <p:nvPr/>
        </p:nvSpPr>
        <p:spPr bwMode="auto">
          <a:xfrm rot="4500000">
            <a:off x="6972300" y="4524376"/>
            <a:ext cx="1074737" cy="873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0503" name="Oval 23"/>
          <p:cNvSpPr>
            <a:spLocks noChangeArrowheads="1"/>
          </p:cNvSpPr>
          <p:nvPr/>
        </p:nvSpPr>
        <p:spPr bwMode="auto">
          <a:xfrm rot="4500000">
            <a:off x="6973888" y="3998912"/>
            <a:ext cx="1074738" cy="87313"/>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0504" name="Oval 24"/>
          <p:cNvSpPr>
            <a:spLocks noChangeArrowheads="1"/>
          </p:cNvSpPr>
          <p:nvPr/>
        </p:nvSpPr>
        <p:spPr bwMode="auto">
          <a:xfrm rot="4200000">
            <a:off x="6971507" y="3529806"/>
            <a:ext cx="1060450" cy="96837"/>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0505" name="Oval 25"/>
          <p:cNvSpPr>
            <a:spLocks noChangeArrowheads="1"/>
          </p:cNvSpPr>
          <p:nvPr/>
        </p:nvSpPr>
        <p:spPr bwMode="auto">
          <a:xfrm rot="4200000">
            <a:off x="6976269" y="3155156"/>
            <a:ext cx="1060450" cy="96838"/>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368666" name="Rectangle 26"/>
          <p:cNvSpPr>
            <a:spLocks noGrp="1" noChangeArrowheads="1"/>
          </p:cNvSpPr>
          <p:nvPr>
            <p:ph type="title"/>
          </p:nvPr>
        </p:nvSpPr>
        <p:spPr>
          <a:xfrm>
            <a:off x="457200" y="503238"/>
            <a:ext cx="8229600" cy="792162"/>
          </a:xfrm>
        </p:spPr>
        <p:txBody>
          <a:bodyPr>
            <a:normAutofit/>
          </a:bodyPr>
          <a:lstStyle/>
          <a:p>
            <a:pPr algn="r">
              <a:defRPr/>
            </a:pPr>
            <a:r>
              <a:rPr lang="mk-MK" sz="2800" dirty="0">
                <a:solidFill>
                  <a:srgbClr val="C00000"/>
                </a:solidFill>
                <a:effectLst>
                  <a:outerShdw blurRad="38100" dist="38100" dir="2700000" algn="tl">
                    <a:srgbClr val="FFFFFF"/>
                  </a:outerShdw>
                </a:effectLst>
                <a:latin typeface="Arial" panose="020B0604020202020204" pitchFamily="34" charset="0"/>
                <a:cs typeface="Arial" panose="020B0604020202020204" pitchFamily="34" charset="0"/>
              </a:rPr>
              <a:t>Локализација на мускулниот раскин</a:t>
            </a:r>
            <a:endParaRPr lang="en-US" sz="2800" dirty="0" smtClean="0">
              <a:solidFill>
                <a:srgbClr val="FFFF00"/>
              </a:solidFill>
              <a:effectLst>
                <a:outerShdw blurRad="38100" dist="38100" dir="2700000" algn="tl">
                  <a:srgbClr val="FFFFFF"/>
                </a:outerShdw>
              </a:effectLst>
              <a:latin typeface="Verdana" pitchFamily="34" charset="0"/>
            </a:endParaRPr>
          </a:p>
        </p:txBody>
      </p:sp>
      <p:sp>
        <p:nvSpPr>
          <p:cNvPr id="20507" name="Text Box 27"/>
          <p:cNvSpPr txBox="1">
            <a:spLocks noChangeArrowheads="1"/>
          </p:cNvSpPr>
          <p:nvPr/>
        </p:nvSpPr>
        <p:spPr bwMode="auto">
          <a:xfrm>
            <a:off x="3429000" y="1600200"/>
            <a:ext cx="2461379" cy="400110"/>
          </a:xfrm>
          <a:prstGeom prst="rect">
            <a:avLst/>
          </a:prstGeom>
          <a:noFill/>
          <a:ln w="9525">
            <a:noFill/>
            <a:miter lim="800000"/>
            <a:headEnd/>
            <a:tailEnd/>
          </a:ln>
        </p:spPr>
        <p:txBody>
          <a:bodyPr wrap="none">
            <a:spAutoFit/>
          </a:bodyPr>
          <a:lstStyle/>
          <a:p>
            <a:r>
              <a:rPr lang="mk-MK" sz="2000" dirty="0">
                <a:cs typeface="Times New Roman" pitchFamily="18" charset="0"/>
              </a:rPr>
              <a:t>Проксимален </a:t>
            </a:r>
            <a:r>
              <a:rPr lang="mk-MK" sz="2000" dirty="0" smtClean="0">
                <a:cs typeface="Times New Roman" pitchFamily="18" charset="0"/>
              </a:rPr>
              <a:t>припој</a:t>
            </a:r>
            <a:endParaRPr lang="en-US" sz="2000" dirty="0">
              <a:cs typeface="Times New Roman" pitchFamily="18" charset="0"/>
            </a:endParaRPr>
          </a:p>
        </p:txBody>
      </p:sp>
      <p:sp>
        <p:nvSpPr>
          <p:cNvPr id="20508" name="Line 28"/>
          <p:cNvSpPr>
            <a:spLocks noChangeShapeType="1"/>
          </p:cNvSpPr>
          <p:nvPr/>
        </p:nvSpPr>
        <p:spPr bwMode="auto">
          <a:xfrm flipH="1">
            <a:off x="2209800" y="2362200"/>
            <a:ext cx="1295400" cy="76200"/>
          </a:xfrm>
          <a:prstGeom prst="line">
            <a:avLst/>
          </a:prstGeom>
          <a:noFill/>
          <a:ln w="38100">
            <a:solidFill>
              <a:schemeClr val="hlink"/>
            </a:solidFill>
            <a:round/>
            <a:headEnd/>
            <a:tailEnd type="triangle" w="med" len="med"/>
          </a:ln>
        </p:spPr>
        <p:txBody>
          <a:bodyPr>
            <a:spAutoFit/>
          </a:bodyPr>
          <a:lstStyle/>
          <a:p>
            <a:endParaRPr lang="en-US"/>
          </a:p>
        </p:txBody>
      </p:sp>
      <p:sp>
        <p:nvSpPr>
          <p:cNvPr id="20509" name="Line 29"/>
          <p:cNvSpPr>
            <a:spLocks noChangeShapeType="1"/>
          </p:cNvSpPr>
          <p:nvPr/>
        </p:nvSpPr>
        <p:spPr bwMode="auto">
          <a:xfrm flipV="1">
            <a:off x="6096000" y="2286000"/>
            <a:ext cx="533400" cy="76200"/>
          </a:xfrm>
          <a:prstGeom prst="line">
            <a:avLst/>
          </a:prstGeom>
          <a:noFill/>
          <a:ln w="38100">
            <a:solidFill>
              <a:schemeClr val="tx2"/>
            </a:solidFill>
            <a:round/>
            <a:headEnd/>
            <a:tailEnd type="triangle" w="med" len="med"/>
          </a:ln>
        </p:spPr>
        <p:txBody>
          <a:bodyPr>
            <a:spAutoFit/>
          </a:bodyPr>
          <a:lstStyle/>
          <a:p>
            <a:endParaRPr lang="en-US"/>
          </a:p>
        </p:txBody>
      </p:sp>
      <p:sp>
        <p:nvSpPr>
          <p:cNvPr id="20510" name="Oval 30"/>
          <p:cNvSpPr>
            <a:spLocks noChangeArrowheads="1"/>
          </p:cNvSpPr>
          <p:nvPr/>
        </p:nvSpPr>
        <p:spPr bwMode="auto">
          <a:xfrm>
            <a:off x="1219200" y="2133600"/>
            <a:ext cx="914400" cy="685800"/>
          </a:xfrm>
          <a:prstGeom prst="ellipse">
            <a:avLst/>
          </a:prstGeom>
          <a:noFill/>
          <a:ln w="28575">
            <a:solidFill>
              <a:schemeClr val="hlink"/>
            </a:solidFill>
            <a:round/>
            <a:headEnd/>
            <a:tailEnd/>
          </a:ln>
        </p:spPr>
        <p:txBody>
          <a:bodyPr wrap="none" anchor="ctr">
            <a:spAutoFit/>
          </a:bodyPr>
          <a:lstStyle/>
          <a:p>
            <a:endParaRPr lang="pl-PL"/>
          </a:p>
        </p:txBody>
      </p:sp>
      <p:sp>
        <p:nvSpPr>
          <p:cNvPr id="20511" name="Text Box 31"/>
          <p:cNvSpPr txBox="1">
            <a:spLocks noChangeArrowheads="1"/>
          </p:cNvSpPr>
          <p:nvPr/>
        </p:nvSpPr>
        <p:spPr bwMode="auto">
          <a:xfrm>
            <a:off x="3657600" y="2117725"/>
            <a:ext cx="2430858" cy="400110"/>
          </a:xfrm>
          <a:prstGeom prst="rect">
            <a:avLst/>
          </a:prstGeom>
          <a:noFill/>
          <a:ln w="9525">
            <a:noFill/>
            <a:miter lim="800000"/>
            <a:headEnd/>
            <a:tailEnd/>
          </a:ln>
        </p:spPr>
        <p:txBody>
          <a:bodyPr wrap="none">
            <a:spAutoFit/>
          </a:bodyPr>
          <a:lstStyle/>
          <a:p>
            <a:pPr algn="l"/>
            <a:r>
              <a:rPr lang="mk-MK" sz="2000" dirty="0" smtClean="0">
                <a:solidFill>
                  <a:srgbClr val="FF0000"/>
                </a:solidFill>
                <a:cs typeface="Times New Roman" pitchFamily="18" charset="0"/>
              </a:rPr>
              <a:t>Проксимална тетива</a:t>
            </a:r>
            <a:endParaRPr lang="en-US" sz="2000" dirty="0">
              <a:solidFill>
                <a:srgbClr val="FF0000"/>
              </a:solidFill>
              <a:cs typeface="Times New Roman" pitchFamily="18" charset="0"/>
            </a:endParaRPr>
          </a:p>
        </p:txBody>
      </p:sp>
      <p:sp>
        <p:nvSpPr>
          <p:cNvPr id="20512" name="Line 32"/>
          <p:cNvSpPr>
            <a:spLocks noChangeShapeType="1"/>
          </p:cNvSpPr>
          <p:nvPr/>
        </p:nvSpPr>
        <p:spPr bwMode="auto">
          <a:xfrm rot="5400000" flipV="1">
            <a:off x="7048500" y="2476500"/>
            <a:ext cx="381000" cy="0"/>
          </a:xfrm>
          <a:prstGeom prst="line">
            <a:avLst/>
          </a:prstGeom>
          <a:noFill/>
          <a:ln w="127000">
            <a:solidFill>
              <a:schemeClr val="tx1"/>
            </a:solidFill>
            <a:round/>
            <a:headEnd/>
            <a:tailEnd/>
          </a:ln>
        </p:spPr>
        <p:txBody>
          <a:bodyPr/>
          <a:lstStyle/>
          <a:p>
            <a:endParaRPr lang="en-US"/>
          </a:p>
        </p:txBody>
      </p:sp>
      <p:sp>
        <p:nvSpPr>
          <p:cNvPr id="20513" name="Oval 33"/>
          <p:cNvSpPr>
            <a:spLocks noChangeArrowheads="1"/>
          </p:cNvSpPr>
          <p:nvPr/>
        </p:nvSpPr>
        <p:spPr bwMode="auto">
          <a:xfrm>
            <a:off x="6781800" y="1752600"/>
            <a:ext cx="914400" cy="685800"/>
          </a:xfrm>
          <a:prstGeom prst="ellipse">
            <a:avLst/>
          </a:prstGeom>
          <a:noFill/>
          <a:ln w="28575">
            <a:solidFill>
              <a:schemeClr val="tx2"/>
            </a:solidFill>
            <a:round/>
            <a:headEnd/>
            <a:tailEnd/>
          </a:ln>
        </p:spPr>
        <p:txBody>
          <a:bodyPr wrap="none" anchor="ctr">
            <a:spAutoFit/>
          </a:bodyPr>
          <a:lstStyle/>
          <a:p>
            <a:endParaRPr lang="pl-PL"/>
          </a:p>
        </p:txBody>
      </p:sp>
      <p:sp>
        <p:nvSpPr>
          <p:cNvPr id="34" name="Line 32"/>
          <p:cNvSpPr>
            <a:spLocks noChangeShapeType="1"/>
          </p:cNvSpPr>
          <p:nvPr/>
        </p:nvSpPr>
        <p:spPr bwMode="auto">
          <a:xfrm rot="5400000" flipV="1">
            <a:off x="7048500" y="2117725"/>
            <a:ext cx="381000" cy="0"/>
          </a:xfrm>
          <a:prstGeom prst="line">
            <a:avLst/>
          </a:prstGeom>
          <a:noFill/>
          <a:ln w="127000">
            <a:solidFill>
              <a:srgbClr val="FF0000"/>
            </a:solidFill>
            <a:round/>
            <a:headEnd/>
            <a:tailEnd/>
          </a:ln>
        </p:spPr>
        <p:txBody>
          <a:bodyPr/>
          <a:lstStyle/>
          <a:p>
            <a:endParaRPr lang="en-US"/>
          </a:p>
        </p:txBody>
      </p:sp>
    </p:spTree>
    <p:extLst>
      <p:ext uri="{BB962C8B-B14F-4D97-AF65-F5344CB8AC3E}">
        <p14:creationId xmlns:p14="http://schemas.microsoft.com/office/powerpoint/2010/main" val="2996505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biceps odwrócony"/>
          <p:cNvPicPr>
            <a:picLocks noChangeAspect="1" noChangeArrowheads="1"/>
          </p:cNvPicPr>
          <p:nvPr/>
        </p:nvPicPr>
        <p:blipFill>
          <a:blip r:embed="rId2"/>
          <a:srcRect/>
          <a:stretch>
            <a:fillRect/>
          </a:stretch>
        </p:blipFill>
        <p:spPr bwMode="auto">
          <a:xfrm>
            <a:off x="914400" y="1600200"/>
            <a:ext cx="1868488" cy="5010150"/>
          </a:xfrm>
          <a:prstGeom prst="rect">
            <a:avLst/>
          </a:prstGeom>
          <a:noFill/>
          <a:ln w="28575">
            <a:solidFill>
              <a:srgbClr val="000000"/>
            </a:solidFill>
            <a:miter lim="800000"/>
            <a:headEnd/>
            <a:tailEnd/>
          </a:ln>
        </p:spPr>
      </p:pic>
      <p:sp>
        <p:nvSpPr>
          <p:cNvPr id="21507" name="Line 3"/>
          <p:cNvSpPr>
            <a:spLocks noChangeShapeType="1"/>
          </p:cNvSpPr>
          <p:nvPr/>
        </p:nvSpPr>
        <p:spPr bwMode="auto">
          <a:xfrm rot="16200000" flipH="1">
            <a:off x="6831013" y="5143500"/>
            <a:ext cx="1295400" cy="304800"/>
          </a:xfrm>
          <a:prstGeom prst="line">
            <a:avLst/>
          </a:prstGeom>
          <a:noFill/>
          <a:ln w="9525">
            <a:solidFill>
              <a:schemeClr val="tx1"/>
            </a:solidFill>
            <a:round/>
            <a:headEnd/>
            <a:tailEnd/>
          </a:ln>
        </p:spPr>
        <p:txBody>
          <a:bodyPr/>
          <a:lstStyle/>
          <a:p>
            <a:endParaRPr lang="en-US"/>
          </a:p>
        </p:txBody>
      </p:sp>
      <p:sp>
        <p:nvSpPr>
          <p:cNvPr id="21508" name="Line 4"/>
          <p:cNvSpPr>
            <a:spLocks noChangeShapeType="1"/>
          </p:cNvSpPr>
          <p:nvPr/>
        </p:nvSpPr>
        <p:spPr bwMode="auto">
          <a:xfrm rot="16200000" flipH="1">
            <a:off x="6850856" y="4133057"/>
            <a:ext cx="1331913" cy="381000"/>
          </a:xfrm>
          <a:prstGeom prst="line">
            <a:avLst/>
          </a:prstGeom>
          <a:noFill/>
          <a:ln w="9525">
            <a:solidFill>
              <a:schemeClr val="tx1"/>
            </a:solidFill>
            <a:round/>
            <a:headEnd/>
            <a:tailEnd/>
          </a:ln>
        </p:spPr>
        <p:txBody>
          <a:bodyPr/>
          <a:lstStyle/>
          <a:p>
            <a:endParaRPr lang="en-US"/>
          </a:p>
        </p:txBody>
      </p:sp>
      <p:sp>
        <p:nvSpPr>
          <p:cNvPr id="21509" name="Line 5"/>
          <p:cNvSpPr>
            <a:spLocks noChangeShapeType="1"/>
          </p:cNvSpPr>
          <p:nvPr/>
        </p:nvSpPr>
        <p:spPr bwMode="auto">
          <a:xfrm rot="16200000" flipH="1">
            <a:off x="6907213" y="4610100"/>
            <a:ext cx="1143000" cy="304800"/>
          </a:xfrm>
          <a:prstGeom prst="line">
            <a:avLst/>
          </a:prstGeom>
          <a:noFill/>
          <a:ln w="9525">
            <a:solidFill>
              <a:schemeClr val="tx1"/>
            </a:solidFill>
            <a:round/>
            <a:headEnd/>
            <a:tailEnd/>
          </a:ln>
        </p:spPr>
        <p:txBody>
          <a:bodyPr/>
          <a:lstStyle/>
          <a:p>
            <a:endParaRPr lang="en-US"/>
          </a:p>
        </p:txBody>
      </p:sp>
      <p:sp>
        <p:nvSpPr>
          <p:cNvPr id="21510" name="Line 6"/>
          <p:cNvSpPr>
            <a:spLocks noChangeShapeType="1"/>
          </p:cNvSpPr>
          <p:nvPr/>
        </p:nvSpPr>
        <p:spPr bwMode="auto">
          <a:xfrm rot="16200000" flipH="1">
            <a:off x="6831013" y="3086100"/>
            <a:ext cx="1295400" cy="457200"/>
          </a:xfrm>
          <a:prstGeom prst="line">
            <a:avLst/>
          </a:prstGeom>
          <a:noFill/>
          <a:ln w="9525">
            <a:solidFill>
              <a:schemeClr val="tx1"/>
            </a:solidFill>
            <a:round/>
            <a:headEnd/>
            <a:tailEnd/>
          </a:ln>
        </p:spPr>
        <p:txBody>
          <a:bodyPr/>
          <a:lstStyle/>
          <a:p>
            <a:endParaRPr lang="en-US"/>
          </a:p>
        </p:txBody>
      </p:sp>
      <p:sp>
        <p:nvSpPr>
          <p:cNvPr id="21511" name="Line 7"/>
          <p:cNvSpPr>
            <a:spLocks noChangeShapeType="1"/>
          </p:cNvSpPr>
          <p:nvPr/>
        </p:nvSpPr>
        <p:spPr bwMode="auto">
          <a:xfrm rot="16200000" flipH="1">
            <a:off x="6869113" y="3657600"/>
            <a:ext cx="1295400" cy="381000"/>
          </a:xfrm>
          <a:prstGeom prst="line">
            <a:avLst/>
          </a:prstGeom>
          <a:noFill/>
          <a:ln w="9525">
            <a:solidFill>
              <a:schemeClr val="tx1"/>
            </a:solidFill>
            <a:round/>
            <a:headEnd/>
            <a:tailEnd/>
          </a:ln>
        </p:spPr>
        <p:txBody>
          <a:bodyPr/>
          <a:lstStyle/>
          <a:p>
            <a:endParaRPr lang="en-US"/>
          </a:p>
        </p:txBody>
      </p:sp>
      <p:sp>
        <p:nvSpPr>
          <p:cNvPr id="21512" name="Line 8"/>
          <p:cNvSpPr>
            <a:spLocks noChangeShapeType="1"/>
          </p:cNvSpPr>
          <p:nvPr/>
        </p:nvSpPr>
        <p:spPr bwMode="auto">
          <a:xfrm rot="5400000" flipV="1">
            <a:off x="7022307" y="2894806"/>
            <a:ext cx="457200" cy="1587"/>
          </a:xfrm>
          <a:prstGeom prst="line">
            <a:avLst/>
          </a:prstGeom>
          <a:noFill/>
          <a:ln w="101600">
            <a:solidFill>
              <a:schemeClr val="tx1"/>
            </a:solidFill>
            <a:round/>
            <a:headEnd/>
            <a:tailEnd/>
          </a:ln>
        </p:spPr>
        <p:txBody>
          <a:bodyPr/>
          <a:lstStyle/>
          <a:p>
            <a:endParaRPr lang="en-US"/>
          </a:p>
        </p:txBody>
      </p:sp>
      <p:sp>
        <p:nvSpPr>
          <p:cNvPr id="21513" name="Line 9"/>
          <p:cNvSpPr>
            <a:spLocks noChangeShapeType="1"/>
          </p:cNvSpPr>
          <p:nvPr/>
        </p:nvSpPr>
        <p:spPr bwMode="auto">
          <a:xfrm rot="5400000" flipV="1">
            <a:off x="7098507" y="3809206"/>
            <a:ext cx="457200" cy="1587"/>
          </a:xfrm>
          <a:prstGeom prst="line">
            <a:avLst/>
          </a:prstGeom>
          <a:noFill/>
          <a:ln w="50800">
            <a:solidFill>
              <a:schemeClr val="tx1"/>
            </a:solidFill>
            <a:round/>
            <a:headEnd/>
            <a:tailEnd/>
          </a:ln>
        </p:spPr>
        <p:txBody>
          <a:bodyPr/>
          <a:lstStyle/>
          <a:p>
            <a:endParaRPr lang="en-US"/>
          </a:p>
        </p:txBody>
      </p:sp>
      <p:sp>
        <p:nvSpPr>
          <p:cNvPr id="21514" name="Line 10"/>
          <p:cNvSpPr>
            <a:spLocks noChangeShapeType="1"/>
          </p:cNvSpPr>
          <p:nvPr/>
        </p:nvSpPr>
        <p:spPr bwMode="auto">
          <a:xfrm rot="5400000" flipV="1">
            <a:off x="7098507" y="4266406"/>
            <a:ext cx="457200" cy="1587"/>
          </a:xfrm>
          <a:prstGeom prst="line">
            <a:avLst/>
          </a:prstGeom>
          <a:noFill/>
          <a:ln w="25400">
            <a:solidFill>
              <a:schemeClr val="tx1"/>
            </a:solidFill>
            <a:round/>
            <a:headEnd/>
            <a:tailEnd/>
          </a:ln>
        </p:spPr>
        <p:txBody>
          <a:bodyPr/>
          <a:lstStyle/>
          <a:p>
            <a:endParaRPr lang="en-US"/>
          </a:p>
        </p:txBody>
      </p:sp>
      <p:sp>
        <p:nvSpPr>
          <p:cNvPr id="21515" name="Line 11"/>
          <p:cNvSpPr>
            <a:spLocks noChangeShapeType="1"/>
          </p:cNvSpPr>
          <p:nvPr/>
        </p:nvSpPr>
        <p:spPr bwMode="auto">
          <a:xfrm rot="5400000" flipV="1">
            <a:off x="7212807" y="4609306"/>
            <a:ext cx="228600" cy="1587"/>
          </a:xfrm>
          <a:prstGeom prst="line">
            <a:avLst/>
          </a:prstGeom>
          <a:noFill/>
          <a:ln w="15875">
            <a:solidFill>
              <a:schemeClr val="tx1"/>
            </a:solidFill>
            <a:round/>
            <a:headEnd/>
            <a:tailEnd/>
          </a:ln>
        </p:spPr>
        <p:txBody>
          <a:bodyPr/>
          <a:lstStyle/>
          <a:p>
            <a:endParaRPr lang="en-US"/>
          </a:p>
        </p:txBody>
      </p:sp>
      <p:sp>
        <p:nvSpPr>
          <p:cNvPr id="21516" name="Line 12"/>
          <p:cNvSpPr>
            <a:spLocks noChangeShapeType="1"/>
          </p:cNvSpPr>
          <p:nvPr/>
        </p:nvSpPr>
        <p:spPr bwMode="auto">
          <a:xfrm rot="-5400000" flipH="1" flipV="1">
            <a:off x="7173913" y="6019800"/>
            <a:ext cx="838200" cy="76200"/>
          </a:xfrm>
          <a:prstGeom prst="line">
            <a:avLst/>
          </a:prstGeom>
          <a:noFill/>
          <a:ln w="127000">
            <a:solidFill>
              <a:schemeClr val="tx1"/>
            </a:solidFill>
            <a:round/>
            <a:headEnd/>
            <a:tailEnd/>
          </a:ln>
        </p:spPr>
        <p:txBody>
          <a:bodyPr/>
          <a:lstStyle/>
          <a:p>
            <a:endParaRPr lang="en-US"/>
          </a:p>
        </p:txBody>
      </p:sp>
      <p:sp>
        <p:nvSpPr>
          <p:cNvPr id="21517" name="Line 13"/>
          <p:cNvSpPr>
            <a:spLocks noChangeShapeType="1"/>
          </p:cNvSpPr>
          <p:nvPr/>
        </p:nvSpPr>
        <p:spPr bwMode="auto">
          <a:xfrm rot="-5400000" flipH="1" flipV="1">
            <a:off x="7402513" y="5334000"/>
            <a:ext cx="533400" cy="76200"/>
          </a:xfrm>
          <a:prstGeom prst="line">
            <a:avLst/>
          </a:prstGeom>
          <a:noFill/>
          <a:ln w="101600">
            <a:solidFill>
              <a:schemeClr val="tx1"/>
            </a:solidFill>
            <a:round/>
            <a:headEnd/>
            <a:tailEnd/>
          </a:ln>
        </p:spPr>
        <p:txBody>
          <a:bodyPr/>
          <a:lstStyle/>
          <a:p>
            <a:endParaRPr lang="en-US"/>
          </a:p>
        </p:txBody>
      </p:sp>
      <p:sp>
        <p:nvSpPr>
          <p:cNvPr id="21518" name="Line 14"/>
          <p:cNvSpPr>
            <a:spLocks noChangeShapeType="1"/>
          </p:cNvSpPr>
          <p:nvPr/>
        </p:nvSpPr>
        <p:spPr bwMode="auto">
          <a:xfrm rot="5400000" flipV="1">
            <a:off x="7479507" y="4876006"/>
            <a:ext cx="457200" cy="1587"/>
          </a:xfrm>
          <a:prstGeom prst="line">
            <a:avLst/>
          </a:prstGeom>
          <a:noFill/>
          <a:ln w="76200">
            <a:solidFill>
              <a:schemeClr val="tx1"/>
            </a:solidFill>
            <a:round/>
            <a:headEnd/>
            <a:tailEnd/>
          </a:ln>
        </p:spPr>
        <p:txBody>
          <a:bodyPr/>
          <a:lstStyle/>
          <a:p>
            <a:endParaRPr lang="en-US"/>
          </a:p>
        </p:txBody>
      </p:sp>
      <p:sp>
        <p:nvSpPr>
          <p:cNvPr id="21519" name="Line 15"/>
          <p:cNvSpPr>
            <a:spLocks noChangeShapeType="1"/>
          </p:cNvSpPr>
          <p:nvPr/>
        </p:nvSpPr>
        <p:spPr bwMode="auto">
          <a:xfrm rot="5400000" flipV="1">
            <a:off x="7479507" y="4418806"/>
            <a:ext cx="457200" cy="1587"/>
          </a:xfrm>
          <a:prstGeom prst="line">
            <a:avLst/>
          </a:prstGeom>
          <a:noFill/>
          <a:ln w="50800">
            <a:solidFill>
              <a:schemeClr val="tx1"/>
            </a:solidFill>
            <a:round/>
            <a:headEnd/>
            <a:tailEnd/>
          </a:ln>
        </p:spPr>
        <p:txBody>
          <a:bodyPr/>
          <a:lstStyle/>
          <a:p>
            <a:endParaRPr lang="en-US"/>
          </a:p>
        </p:txBody>
      </p:sp>
      <p:sp>
        <p:nvSpPr>
          <p:cNvPr id="21520" name="Line 16"/>
          <p:cNvSpPr>
            <a:spLocks noChangeShapeType="1"/>
          </p:cNvSpPr>
          <p:nvPr/>
        </p:nvSpPr>
        <p:spPr bwMode="auto">
          <a:xfrm rot="5400000" flipV="1">
            <a:off x="7479507" y="4037806"/>
            <a:ext cx="457200" cy="1587"/>
          </a:xfrm>
          <a:prstGeom prst="line">
            <a:avLst/>
          </a:prstGeom>
          <a:noFill/>
          <a:ln w="25400">
            <a:solidFill>
              <a:schemeClr val="tx1"/>
            </a:solidFill>
            <a:round/>
            <a:headEnd/>
            <a:tailEnd/>
          </a:ln>
        </p:spPr>
        <p:txBody>
          <a:bodyPr/>
          <a:lstStyle/>
          <a:p>
            <a:endParaRPr lang="en-US"/>
          </a:p>
        </p:txBody>
      </p:sp>
      <p:sp>
        <p:nvSpPr>
          <p:cNvPr id="21521" name="Line 17"/>
          <p:cNvSpPr>
            <a:spLocks noChangeShapeType="1"/>
          </p:cNvSpPr>
          <p:nvPr/>
        </p:nvSpPr>
        <p:spPr bwMode="auto">
          <a:xfrm rot="5400000" flipV="1">
            <a:off x="7593807" y="3694906"/>
            <a:ext cx="228600" cy="1587"/>
          </a:xfrm>
          <a:prstGeom prst="line">
            <a:avLst/>
          </a:prstGeom>
          <a:noFill/>
          <a:ln w="15875">
            <a:solidFill>
              <a:schemeClr val="tx1"/>
            </a:solidFill>
            <a:round/>
            <a:headEnd/>
            <a:tailEnd/>
          </a:ln>
        </p:spPr>
        <p:txBody>
          <a:bodyPr/>
          <a:lstStyle/>
          <a:p>
            <a:endParaRPr lang="en-US"/>
          </a:p>
        </p:txBody>
      </p:sp>
      <p:sp>
        <p:nvSpPr>
          <p:cNvPr id="21522" name="Line 18"/>
          <p:cNvSpPr>
            <a:spLocks noChangeShapeType="1"/>
          </p:cNvSpPr>
          <p:nvPr/>
        </p:nvSpPr>
        <p:spPr bwMode="auto">
          <a:xfrm rot="16200000" flipH="1">
            <a:off x="6939757" y="2813843"/>
            <a:ext cx="1143000" cy="392113"/>
          </a:xfrm>
          <a:prstGeom prst="line">
            <a:avLst/>
          </a:prstGeom>
          <a:noFill/>
          <a:ln w="9525">
            <a:solidFill>
              <a:schemeClr val="tx1"/>
            </a:solidFill>
            <a:round/>
            <a:headEnd/>
            <a:tailEnd/>
          </a:ln>
        </p:spPr>
        <p:txBody>
          <a:bodyPr/>
          <a:lstStyle/>
          <a:p>
            <a:endParaRPr lang="en-US"/>
          </a:p>
        </p:txBody>
      </p:sp>
      <p:sp>
        <p:nvSpPr>
          <p:cNvPr id="21523" name="Oval 19"/>
          <p:cNvSpPr>
            <a:spLocks noChangeArrowheads="1"/>
          </p:cNvSpPr>
          <p:nvPr/>
        </p:nvSpPr>
        <p:spPr bwMode="auto">
          <a:xfrm rot="4620000">
            <a:off x="6996906" y="4904582"/>
            <a:ext cx="923925" cy="1000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1524" name="Oval 20"/>
          <p:cNvSpPr>
            <a:spLocks noChangeArrowheads="1"/>
          </p:cNvSpPr>
          <p:nvPr/>
        </p:nvSpPr>
        <p:spPr bwMode="auto">
          <a:xfrm rot="4500000">
            <a:off x="6972300" y="4524376"/>
            <a:ext cx="1074737" cy="873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1525" name="Oval 21"/>
          <p:cNvSpPr>
            <a:spLocks noChangeArrowheads="1"/>
          </p:cNvSpPr>
          <p:nvPr/>
        </p:nvSpPr>
        <p:spPr bwMode="auto">
          <a:xfrm rot="4500000">
            <a:off x="6973888" y="3998912"/>
            <a:ext cx="1074738" cy="87313"/>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1526" name="Oval 22"/>
          <p:cNvSpPr>
            <a:spLocks noChangeArrowheads="1"/>
          </p:cNvSpPr>
          <p:nvPr/>
        </p:nvSpPr>
        <p:spPr bwMode="auto">
          <a:xfrm rot="4200000">
            <a:off x="6971507" y="3529806"/>
            <a:ext cx="1060450" cy="96837"/>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1527" name="Oval 23"/>
          <p:cNvSpPr>
            <a:spLocks noChangeArrowheads="1"/>
          </p:cNvSpPr>
          <p:nvPr/>
        </p:nvSpPr>
        <p:spPr bwMode="auto">
          <a:xfrm rot="4200000">
            <a:off x="6976269" y="3155156"/>
            <a:ext cx="1060450" cy="96838"/>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369688" name="Rectangle 24"/>
          <p:cNvSpPr>
            <a:spLocks noGrp="1" noChangeArrowheads="1"/>
          </p:cNvSpPr>
          <p:nvPr>
            <p:ph type="title"/>
          </p:nvPr>
        </p:nvSpPr>
        <p:spPr>
          <a:xfrm>
            <a:off x="457200" y="503238"/>
            <a:ext cx="8229600" cy="792162"/>
          </a:xfrm>
        </p:spPr>
        <p:txBody>
          <a:bodyPr>
            <a:normAutofit/>
          </a:bodyPr>
          <a:lstStyle/>
          <a:p>
            <a:pPr algn="r">
              <a:defRPr/>
            </a:pPr>
            <a:r>
              <a:rPr lang="mk-MK" sz="2800" dirty="0">
                <a:solidFill>
                  <a:srgbClr val="C00000"/>
                </a:solidFill>
                <a:effectLst>
                  <a:outerShdw blurRad="38100" dist="38100" dir="2700000" algn="tl">
                    <a:srgbClr val="FFFFFF"/>
                  </a:outerShdw>
                </a:effectLst>
                <a:latin typeface="Arial" panose="020B0604020202020204" pitchFamily="34" charset="0"/>
                <a:cs typeface="Arial" panose="020B0604020202020204" pitchFamily="34" charset="0"/>
              </a:rPr>
              <a:t>Локализација на мускулниот раскин</a:t>
            </a:r>
            <a:endParaRPr lang="en-US" sz="2800" dirty="0" smtClean="0">
              <a:solidFill>
                <a:srgbClr val="FFFF00"/>
              </a:solidFill>
              <a:effectLst>
                <a:outerShdw blurRad="38100" dist="38100" dir="2700000" algn="tl">
                  <a:srgbClr val="FFFFFF"/>
                </a:outerShdw>
              </a:effectLst>
              <a:latin typeface="Verdana" pitchFamily="34" charset="0"/>
            </a:endParaRPr>
          </a:p>
        </p:txBody>
      </p:sp>
      <p:sp>
        <p:nvSpPr>
          <p:cNvPr id="21529" name="Text Box 25"/>
          <p:cNvSpPr txBox="1">
            <a:spLocks noChangeArrowheads="1"/>
          </p:cNvSpPr>
          <p:nvPr/>
        </p:nvSpPr>
        <p:spPr bwMode="auto">
          <a:xfrm>
            <a:off x="3429000" y="1600200"/>
            <a:ext cx="2461379" cy="400110"/>
          </a:xfrm>
          <a:prstGeom prst="rect">
            <a:avLst/>
          </a:prstGeom>
          <a:noFill/>
          <a:ln w="9525">
            <a:noFill/>
            <a:miter lim="800000"/>
            <a:headEnd/>
            <a:tailEnd/>
          </a:ln>
        </p:spPr>
        <p:txBody>
          <a:bodyPr wrap="none">
            <a:spAutoFit/>
          </a:bodyPr>
          <a:lstStyle/>
          <a:p>
            <a:r>
              <a:rPr lang="mk-MK" sz="2000" dirty="0" smtClean="0">
                <a:cs typeface="Times New Roman" pitchFamily="18" charset="0"/>
              </a:rPr>
              <a:t>Проксимален припој</a:t>
            </a:r>
            <a:endParaRPr lang="en-US" sz="2000" dirty="0">
              <a:cs typeface="Times New Roman" pitchFamily="18" charset="0"/>
            </a:endParaRPr>
          </a:p>
        </p:txBody>
      </p:sp>
      <p:sp>
        <p:nvSpPr>
          <p:cNvPr id="21530" name="Line 26"/>
          <p:cNvSpPr>
            <a:spLocks noChangeShapeType="1"/>
          </p:cNvSpPr>
          <p:nvPr/>
        </p:nvSpPr>
        <p:spPr bwMode="auto">
          <a:xfrm flipH="1">
            <a:off x="2286000" y="3200400"/>
            <a:ext cx="914400" cy="76200"/>
          </a:xfrm>
          <a:prstGeom prst="line">
            <a:avLst/>
          </a:prstGeom>
          <a:noFill/>
          <a:ln w="38100">
            <a:solidFill>
              <a:schemeClr val="hlink"/>
            </a:solidFill>
            <a:round/>
            <a:headEnd/>
            <a:tailEnd type="triangle" w="med" len="med"/>
          </a:ln>
        </p:spPr>
        <p:txBody>
          <a:bodyPr>
            <a:spAutoFit/>
          </a:bodyPr>
          <a:lstStyle/>
          <a:p>
            <a:endParaRPr lang="en-US"/>
          </a:p>
        </p:txBody>
      </p:sp>
      <p:sp>
        <p:nvSpPr>
          <p:cNvPr id="21531" name="Line 27"/>
          <p:cNvSpPr>
            <a:spLocks noChangeShapeType="1"/>
          </p:cNvSpPr>
          <p:nvPr/>
        </p:nvSpPr>
        <p:spPr bwMode="auto">
          <a:xfrm flipV="1">
            <a:off x="6553200" y="3200400"/>
            <a:ext cx="228600" cy="0"/>
          </a:xfrm>
          <a:prstGeom prst="line">
            <a:avLst/>
          </a:prstGeom>
          <a:noFill/>
          <a:ln w="38100">
            <a:solidFill>
              <a:schemeClr val="tx2"/>
            </a:solidFill>
            <a:round/>
            <a:headEnd/>
            <a:tailEnd type="triangle" w="med" len="med"/>
          </a:ln>
        </p:spPr>
        <p:txBody>
          <a:bodyPr>
            <a:spAutoFit/>
          </a:bodyPr>
          <a:lstStyle/>
          <a:p>
            <a:endParaRPr lang="en-US"/>
          </a:p>
        </p:txBody>
      </p:sp>
      <p:sp>
        <p:nvSpPr>
          <p:cNvPr id="21532" name="Oval 28"/>
          <p:cNvSpPr>
            <a:spLocks noChangeArrowheads="1"/>
          </p:cNvSpPr>
          <p:nvPr/>
        </p:nvSpPr>
        <p:spPr bwMode="auto">
          <a:xfrm>
            <a:off x="1295400" y="3048000"/>
            <a:ext cx="914400" cy="685800"/>
          </a:xfrm>
          <a:prstGeom prst="ellipse">
            <a:avLst/>
          </a:prstGeom>
          <a:noFill/>
          <a:ln w="28575">
            <a:solidFill>
              <a:schemeClr val="hlink"/>
            </a:solidFill>
            <a:round/>
            <a:headEnd/>
            <a:tailEnd/>
          </a:ln>
        </p:spPr>
        <p:txBody>
          <a:bodyPr wrap="none" anchor="ctr">
            <a:spAutoFit/>
          </a:bodyPr>
          <a:lstStyle/>
          <a:p>
            <a:endParaRPr lang="pl-PL"/>
          </a:p>
        </p:txBody>
      </p:sp>
      <p:sp>
        <p:nvSpPr>
          <p:cNvPr id="21533" name="Text Box 29"/>
          <p:cNvSpPr txBox="1">
            <a:spLocks noChangeArrowheads="1"/>
          </p:cNvSpPr>
          <p:nvPr/>
        </p:nvSpPr>
        <p:spPr bwMode="auto">
          <a:xfrm>
            <a:off x="3657600" y="2117725"/>
            <a:ext cx="2430858"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Проксимална тетива</a:t>
            </a:r>
            <a:endParaRPr lang="en-US" sz="2000" dirty="0">
              <a:solidFill>
                <a:schemeClr val="tx1"/>
              </a:solidFill>
              <a:cs typeface="Times New Roman" pitchFamily="18" charset="0"/>
            </a:endParaRPr>
          </a:p>
        </p:txBody>
      </p:sp>
      <p:sp>
        <p:nvSpPr>
          <p:cNvPr id="21534" name="Oval 30"/>
          <p:cNvSpPr>
            <a:spLocks noChangeArrowheads="1"/>
          </p:cNvSpPr>
          <p:nvPr/>
        </p:nvSpPr>
        <p:spPr bwMode="auto">
          <a:xfrm>
            <a:off x="6858000" y="2971800"/>
            <a:ext cx="914400" cy="685800"/>
          </a:xfrm>
          <a:prstGeom prst="ellipse">
            <a:avLst/>
          </a:prstGeom>
          <a:noFill/>
          <a:ln w="28575">
            <a:solidFill>
              <a:schemeClr val="tx2"/>
            </a:solidFill>
            <a:round/>
            <a:headEnd/>
            <a:tailEnd/>
          </a:ln>
        </p:spPr>
        <p:txBody>
          <a:bodyPr wrap="none" anchor="ctr">
            <a:spAutoFit/>
          </a:bodyPr>
          <a:lstStyle/>
          <a:p>
            <a:endParaRPr lang="pl-PL"/>
          </a:p>
        </p:txBody>
      </p:sp>
      <p:sp>
        <p:nvSpPr>
          <p:cNvPr id="21535" name="Text Box 31"/>
          <p:cNvSpPr txBox="1">
            <a:spLocks noChangeArrowheads="1"/>
          </p:cNvSpPr>
          <p:nvPr/>
        </p:nvSpPr>
        <p:spPr bwMode="auto">
          <a:xfrm>
            <a:off x="3276600" y="2971800"/>
            <a:ext cx="2942216" cy="400110"/>
          </a:xfrm>
          <a:prstGeom prst="rect">
            <a:avLst/>
          </a:prstGeom>
          <a:noFill/>
          <a:ln w="9525">
            <a:noFill/>
            <a:miter lim="800000"/>
            <a:headEnd/>
            <a:tailEnd/>
          </a:ln>
        </p:spPr>
        <p:txBody>
          <a:bodyPr wrap="none">
            <a:spAutoFit/>
          </a:bodyPr>
          <a:lstStyle/>
          <a:p>
            <a:pPr algn="l"/>
            <a:r>
              <a:rPr lang="mk-MK" sz="2000" dirty="0" smtClean="0">
                <a:solidFill>
                  <a:srgbClr val="FF0000"/>
                </a:solidFill>
                <a:cs typeface="Times New Roman" pitchFamily="18" charset="0"/>
              </a:rPr>
              <a:t>Проксимална </a:t>
            </a:r>
            <a:r>
              <a:rPr lang="pl-PL" sz="2000" dirty="0" smtClean="0">
                <a:solidFill>
                  <a:srgbClr val="FF0000"/>
                </a:solidFill>
                <a:cs typeface="Times New Roman" pitchFamily="18" charset="0"/>
              </a:rPr>
              <a:t>core </a:t>
            </a:r>
            <a:r>
              <a:rPr lang="mk-MK" sz="2000" dirty="0" smtClean="0">
                <a:solidFill>
                  <a:srgbClr val="FF0000"/>
                </a:solidFill>
                <a:cs typeface="Times New Roman" pitchFamily="18" charset="0"/>
              </a:rPr>
              <a:t>тетива</a:t>
            </a:r>
            <a:endParaRPr lang="en-US" sz="2000" dirty="0">
              <a:solidFill>
                <a:srgbClr val="FF0000"/>
              </a:solidFill>
              <a:cs typeface="Times New Roman" pitchFamily="18" charset="0"/>
            </a:endParaRPr>
          </a:p>
        </p:txBody>
      </p:sp>
      <p:sp>
        <p:nvSpPr>
          <p:cNvPr id="21536" name="Line 32"/>
          <p:cNvSpPr>
            <a:spLocks noChangeShapeType="1"/>
          </p:cNvSpPr>
          <p:nvPr/>
        </p:nvSpPr>
        <p:spPr bwMode="auto">
          <a:xfrm rot="5400000" flipV="1">
            <a:off x="6755607" y="2170906"/>
            <a:ext cx="990600" cy="1587"/>
          </a:xfrm>
          <a:prstGeom prst="line">
            <a:avLst/>
          </a:prstGeom>
          <a:noFill/>
          <a:ln w="127000">
            <a:solidFill>
              <a:schemeClr val="tx1"/>
            </a:solidFill>
            <a:round/>
            <a:headEnd/>
            <a:tailEnd/>
          </a:ln>
        </p:spPr>
        <p:txBody>
          <a:bodyPr/>
          <a:lstStyle/>
          <a:p>
            <a:endParaRPr lang="en-US"/>
          </a:p>
        </p:txBody>
      </p:sp>
      <p:sp>
        <p:nvSpPr>
          <p:cNvPr id="33" name="Line 8"/>
          <p:cNvSpPr>
            <a:spLocks noChangeShapeType="1"/>
          </p:cNvSpPr>
          <p:nvPr/>
        </p:nvSpPr>
        <p:spPr bwMode="auto">
          <a:xfrm rot="5400000" flipV="1">
            <a:off x="7045492" y="3291222"/>
            <a:ext cx="457200" cy="1587"/>
          </a:xfrm>
          <a:prstGeom prst="line">
            <a:avLst/>
          </a:prstGeom>
          <a:noFill/>
          <a:ln w="101600">
            <a:solidFill>
              <a:srgbClr val="FF0000"/>
            </a:solidFill>
            <a:round/>
            <a:headEnd/>
            <a:tailEnd/>
          </a:ln>
        </p:spPr>
        <p:txBody>
          <a:bodyPr/>
          <a:lstStyle/>
          <a:p>
            <a:endParaRPr lang="en-US"/>
          </a:p>
        </p:txBody>
      </p:sp>
    </p:spTree>
    <p:extLst>
      <p:ext uri="{BB962C8B-B14F-4D97-AF65-F5344CB8AC3E}">
        <p14:creationId xmlns:p14="http://schemas.microsoft.com/office/powerpoint/2010/main" val="10612872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biceps odwrócony"/>
          <p:cNvPicPr>
            <a:picLocks noChangeAspect="1" noChangeArrowheads="1"/>
          </p:cNvPicPr>
          <p:nvPr/>
        </p:nvPicPr>
        <p:blipFill>
          <a:blip r:embed="rId3"/>
          <a:srcRect/>
          <a:stretch>
            <a:fillRect/>
          </a:stretch>
        </p:blipFill>
        <p:spPr bwMode="auto">
          <a:xfrm>
            <a:off x="914400" y="1600200"/>
            <a:ext cx="1868488" cy="5010150"/>
          </a:xfrm>
          <a:prstGeom prst="rect">
            <a:avLst/>
          </a:prstGeom>
          <a:noFill/>
          <a:ln w="28575">
            <a:solidFill>
              <a:srgbClr val="000000"/>
            </a:solidFill>
            <a:miter lim="800000"/>
            <a:headEnd/>
            <a:tailEnd/>
          </a:ln>
        </p:spPr>
      </p:pic>
      <p:sp>
        <p:nvSpPr>
          <p:cNvPr id="370691" name="Rectangle 3"/>
          <p:cNvSpPr>
            <a:spLocks noGrp="1" noChangeArrowheads="1"/>
          </p:cNvSpPr>
          <p:nvPr>
            <p:ph type="title"/>
          </p:nvPr>
        </p:nvSpPr>
        <p:spPr>
          <a:xfrm>
            <a:off x="457200" y="503238"/>
            <a:ext cx="8229600" cy="792162"/>
          </a:xfrm>
        </p:spPr>
        <p:txBody>
          <a:bodyPr>
            <a:normAutofit/>
          </a:bodyPr>
          <a:lstStyle/>
          <a:p>
            <a:pPr algn="r">
              <a:defRPr/>
            </a:pPr>
            <a:r>
              <a:rPr lang="mk-MK" sz="2800" dirty="0">
                <a:solidFill>
                  <a:srgbClr val="C00000"/>
                </a:solidFill>
                <a:effectLst>
                  <a:outerShdw blurRad="38100" dist="38100" dir="2700000" algn="tl">
                    <a:srgbClr val="FFFFFF"/>
                  </a:outerShdw>
                </a:effectLst>
                <a:latin typeface="Arial" panose="020B0604020202020204" pitchFamily="34" charset="0"/>
                <a:cs typeface="Arial" panose="020B0604020202020204" pitchFamily="34" charset="0"/>
              </a:rPr>
              <a:t>Локализација на мускулниот раскин</a:t>
            </a:r>
            <a:endParaRPr lang="en-US" sz="2800" dirty="0" smtClean="0">
              <a:solidFill>
                <a:srgbClr val="FFFF00"/>
              </a:solidFill>
              <a:effectLst>
                <a:outerShdw blurRad="38100" dist="38100" dir="2700000" algn="tl">
                  <a:srgbClr val="FFFFFF"/>
                </a:outerShdw>
              </a:effectLst>
              <a:latin typeface="Verdana" pitchFamily="34" charset="0"/>
            </a:endParaRPr>
          </a:p>
        </p:txBody>
      </p:sp>
      <p:sp>
        <p:nvSpPr>
          <p:cNvPr id="22532" name="Text Box 4"/>
          <p:cNvSpPr txBox="1">
            <a:spLocks noChangeArrowheads="1"/>
          </p:cNvSpPr>
          <p:nvPr/>
        </p:nvSpPr>
        <p:spPr bwMode="auto">
          <a:xfrm>
            <a:off x="3429000" y="1600200"/>
            <a:ext cx="2461379"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Проксимален припој</a:t>
            </a:r>
            <a:endParaRPr lang="en-US" sz="2000" dirty="0">
              <a:solidFill>
                <a:schemeClr val="tx1"/>
              </a:solidFill>
              <a:cs typeface="Times New Roman" pitchFamily="18" charset="0"/>
            </a:endParaRPr>
          </a:p>
        </p:txBody>
      </p:sp>
      <p:sp>
        <p:nvSpPr>
          <p:cNvPr id="22533" name="Line 5"/>
          <p:cNvSpPr>
            <a:spLocks noChangeShapeType="1"/>
          </p:cNvSpPr>
          <p:nvPr/>
        </p:nvSpPr>
        <p:spPr bwMode="auto">
          <a:xfrm flipH="1">
            <a:off x="2209800" y="3581400"/>
            <a:ext cx="914400" cy="76200"/>
          </a:xfrm>
          <a:prstGeom prst="line">
            <a:avLst/>
          </a:prstGeom>
          <a:noFill/>
          <a:ln w="38100">
            <a:solidFill>
              <a:schemeClr val="hlink"/>
            </a:solidFill>
            <a:round/>
            <a:headEnd/>
            <a:tailEnd type="triangle" w="med" len="med"/>
          </a:ln>
        </p:spPr>
        <p:txBody>
          <a:bodyPr>
            <a:spAutoFit/>
          </a:bodyPr>
          <a:lstStyle/>
          <a:p>
            <a:endParaRPr lang="en-US"/>
          </a:p>
        </p:txBody>
      </p:sp>
      <p:sp>
        <p:nvSpPr>
          <p:cNvPr id="22534" name="Line 6"/>
          <p:cNvSpPr>
            <a:spLocks noChangeShapeType="1"/>
          </p:cNvSpPr>
          <p:nvPr/>
        </p:nvSpPr>
        <p:spPr bwMode="auto">
          <a:xfrm flipV="1">
            <a:off x="6858000" y="3429000"/>
            <a:ext cx="152400" cy="228600"/>
          </a:xfrm>
          <a:prstGeom prst="line">
            <a:avLst/>
          </a:prstGeom>
          <a:noFill/>
          <a:ln w="38100">
            <a:solidFill>
              <a:schemeClr val="tx2"/>
            </a:solidFill>
            <a:round/>
            <a:headEnd/>
            <a:tailEnd type="triangle" w="med" len="med"/>
          </a:ln>
        </p:spPr>
        <p:txBody>
          <a:bodyPr>
            <a:spAutoFit/>
          </a:bodyPr>
          <a:lstStyle/>
          <a:p>
            <a:endParaRPr lang="en-US"/>
          </a:p>
        </p:txBody>
      </p:sp>
      <p:sp>
        <p:nvSpPr>
          <p:cNvPr id="22535" name="Oval 7"/>
          <p:cNvSpPr>
            <a:spLocks noChangeArrowheads="1"/>
          </p:cNvSpPr>
          <p:nvPr/>
        </p:nvSpPr>
        <p:spPr bwMode="auto">
          <a:xfrm>
            <a:off x="1676400" y="3048000"/>
            <a:ext cx="457200" cy="838200"/>
          </a:xfrm>
          <a:prstGeom prst="ellipse">
            <a:avLst/>
          </a:prstGeom>
          <a:noFill/>
          <a:ln w="28575">
            <a:solidFill>
              <a:schemeClr val="hlink"/>
            </a:solidFill>
            <a:round/>
            <a:headEnd/>
            <a:tailEnd/>
          </a:ln>
        </p:spPr>
        <p:txBody>
          <a:bodyPr anchor="ctr">
            <a:spAutoFit/>
          </a:bodyPr>
          <a:lstStyle/>
          <a:p>
            <a:endParaRPr lang="pl-PL"/>
          </a:p>
        </p:txBody>
      </p:sp>
      <p:sp>
        <p:nvSpPr>
          <p:cNvPr id="22536" name="Text Box 8"/>
          <p:cNvSpPr txBox="1">
            <a:spLocks noChangeArrowheads="1"/>
          </p:cNvSpPr>
          <p:nvPr/>
        </p:nvSpPr>
        <p:spPr bwMode="auto">
          <a:xfrm>
            <a:off x="3657600" y="2117725"/>
            <a:ext cx="2430858"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Проксимална тетива</a:t>
            </a:r>
            <a:endParaRPr lang="en-US" sz="2000" dirty="0">
              <a:solidFill>
                <a:schemeClr val="tx1"/>
              </a:solidFill>
              <a:cs typeface="Times New Roman" pitchFamily="18" charset="0"/>
            </a:endParaRPr>
          </a:p>
        </p:txBody>
      </p:sp>
      <p:sp>
        <p:nvSpPr>
          <p:cNvPr id="22537" name="Line 9"/>
          <p:cNvSpPr>
            <a:spLocks noChangeShapeType="1"/>
          </p:cNvSpPr>
          <p:nvPr/>
        </p:nvSpPr>
        <p:spPr bwMode="auto">
          <a:xfrm rot="16200000" flipH="1">
            <a:off x="6831013" y="5143500"/>
            <a:ext cx="1295400" cy="304800"/>
          </a:xfrm>
          <a:prstGeom prst="line">
            <a:avLst/>
          </a:prstGeom>
          <a:noFill/>
          <a:ln w="9525">
            <a:solidFill>
              <a:schemeClr val="tx1"/>
            </a:solidFill>
            <a:round/>
            <a:headEnd/>
            <a:tailEnd/>
          </a:ln>
        </p:spPr>
        <p:txBody>
          <a:bodyPr/>
          <a:lstStyle/>
          <a:p>
            <a:endParaRPr lang="en-US"/>
          </a:p>
        </p:txBody>
      </p:sp>
      <p:sp>
        <p:nvSpPr>
          <p:cNvPr id="22538" name="Line 10"/>
          <p:cNvSpPr>
            <a:spLocks noChangeShapeType="1"/>
          </p:cNvSpPr>
          <p:nvPr/>
        </p:nvSpPr>
        <p:spPr bwMode="auto">
          <a:xfrm rot="16200000" flipH="1">
            <a:off x="6850856" y="4133057"/>
            <a:ext cx="1331913" cy="381000"/>
          </a:xfrm>
          <a:prstGeom prst="line">
            <a:avLst/>
          </a:prstGeom>
          <a:noFill/>
          <a:ln w="9525">
            <a:solidFill>
              <a:schemeClr val="tx1"/>
            </a:solidFill>
            <a:round/>
            <a:headEnd/>
            <a:tailEnd/>
          </a:ln>
        </p:spPr>
        <p:txBody>
          <a:bodyPr/>
          <a:lstStyle/>
          <a:p>
            <a:endParaRPr lang="en-US"/>
          </a:p>
        </p:txBody>
      </p:sp>
      <p:sp>
        <p:nvSpPr>
          <p:cNvPr id="22539" name="Line 11"/>
          <p:cNvSpPr>
            <a:spLocks noChangeShapeType="1"/>
          </p:cNvSpPr>
          <p:nvPr/>
        </p:nvSpPr>
        <p:spPr bwMode="auto">
          <a:xfrm rot="16200000" flipH="1">
            <a:off x="6907213" y="4610100"/>
            <a:ext cx="1143000" cy="304800"/>
          </a:xfrm>
          <a:prstGeom prst="line">
            <a:avLst/>
          </a:prstGeom>
          <a:noFill/>
          <a:ln w="9525">
            <a:solidFill>
              <a:schemeClr val="tx1"/>
            </a:solidFill>
            <a:round/>
            <a:headEnd/>
            <a:tailEnd/>
          </a:ln>
        </p:spPr>
        <p:txBody>
          <a:bodyPr/>
          <a:lstStyle/>
          <a:p>
            <a:endParaRPr lang="en-US"/>
          </a:p>
        </p:txBody>
      </p:sp>
      <p:sp>
        <p:nvSpPr>
          <p:cNvPr id="22540" name="Line 12"/>
          <p:cNvSpPr>
            <a:spLocks noChangeShapeType="1"/>
          </p:cNvSpPr>
          <p:nvPr/>
        </p:nvSpPr>
        <p:spPr bwMode="auto">
          <a:xfrm rot="16200000" flipH="1">
            <a:off x="7206457" y="3461543"/>
            <a:ext cx="762000" cy="239713"/>
          </a:xfrm>
          <a:prstGeom prst="line">
            <a:avLst/>
          </a:prstGeom>
          <a:noFill/>
          <a:ln w="9525">
            <a:solidFill>
              <a:schemeClr val="tx1"/>
            </a:solidFill>
            <a:round/>
            <a:headEnd/>
            <a:tailEnd/>
          </a:ln>
        </p:spPr>
        <p:txBody>
          <a:bodyPr/>
          <a:lstStyle/>
          <a:p>
            <a:endParaRPr lang="en-US"/>
          </a:p>
        </p:txBody>
      </p:sp>
      <p:sp>
        <p:nvSpPr>
          <p:cNvPr id="22541" name="Line 13"/>
          <p:cNvSpPr>
            <a:spLocks noChangeShapeType="1"/>
          </p:cNvSpPr>
          <p:nvPr/>
        </p:nvSpPr>
        <p:spPr bwMode="auto">
          <a:xfrm rot="16200000" flipH="1">
            <a:off x="7168357" y="3956843"/>
            <a:ext cx="838200" cy="239713"/>
          </a:xfrm>
          <a:prstGeom prst="line">
            <a:avLst/>
          </a:prstGeom>
          <a:noFill/>
          <a:ln w="9525">
            <a:solidFill>
              <a:schemeClr val="tx1"/>
            </a:solidFill>
            <a:round/>
            <a:headEnd/>
            <a:tailEnd/>
          </a:ln>
        </p:spPr>
        <p:txBody>
          <a:bodyPr/>
          <a:lstStyle/>
          <a:p>
            <a:endParaRPr lang="en-US"/>
          </a:p>
        </p:txBody>
      </p:sp>
      <p:sp>
        <p:nvSpPr>
          <p:cNvPr id="22542" name="Line 14"/>
          <p:cNvSpPr>
            <a:spLocks noChangeShapeType="1"/>
          </p:cNvSpPr>
          <p:nvPr/>
        </p:nvSpPr>
        <p:spPr bwMode="auto">
          <a:xfrm rot="5400000" flipV="1">
            <a:off x="7022307" y="2894806"/>
            <a:ext cx="457200" cy="1587"/>
          </a:xfrm>
          <a:prstGeom prst="line">
            <a:avLst/>
          </a:prstGeom>
          <a:noFill/>
          <a:ln w="101600">
            <a:solidFill>
              <a:schemeClr val="tx1"/>
            </a:solidFill>
            <a:round/>
            <a:headEnd/>
            <a:tailEnd/>
          </a:ln>
        </p:spPr>
        <p:txBody>
          <a:bodyPr/>
          <a:lstStyle/>
          <a:p>
            <a:endParaRPr lang="en-US"/>
          </a:p>
        </p:txBody>
      </p:sp>
      <p:sp>
        <p:nvSpPr>
          <p:cNvPr id="22543" name="Line 15"/>
          <p:cNvSpPr>
            <a:spLocks noChangeShapeType="1"/>
          </p:cNvSpPr>
          <p:nvPr/>
        </p:nvSpPr>
        <p:spPr bwMode="auto">
          <a:xfrm rot="5400000" flipV="1">
            <a:off x="7098507" y="3809206"/>
            <a:ext cx="457200" cy="1587"/>
          </a:xfrm>
          <a:prstGeom prst="line">
            <a:avLst/>
          </a:prstGeom>
          <a:noFill/>
          <a:ln w="50800">
            <a:solidFill>
              <a:schemeClr val="tx1"/>
            </a:solidFill>
            <a:round/>
            <a:headEnd/>
            <a:tailEnd/>
          </a:ln>
        </p:spPr>
        <p:txBody>
          <a:bodyPr/>
          <a:lstStyle/>
          <a:p>
            <a:endParaRPr lang="en-US"/>
          </a:p>
        </p:txBody>
      </p:sp>
      <p:sp>
        <p:nvSpPr>
          <p:cNvPr id="22544" name="Line 16"/>
          <p:cNvSpPr>
            <a:spLocks noChangeShapeType="1"/>
          </p:cNvSpPr>
          <p:nvPr/>
        </p:nvSpPr>
        <p:spPr bwMode="auto">
          <a:xfrm rot="5400000" flipV="1">
            <a:off x="7098507" y="4266406"/>
            <a:ext cx="457200" cy="1587"/>
          </a:xfrm>
          <a:prstGeom prst="line">
            <a:avLst/>
          </a:prstGeom>
          <a:noFill/>
          <a:ln w="25400">
            <a:solidFill>
              <a:schemeClr val="tx1"/>
            </a:solidFill>
            <a:round/>
            <a:headEnd/>
            <a:tailEnd/>
          </a:ln>
        </p:spPr>
        <p:txBody>
          <a:bodyPr/>
          <a:lstStyle/>
          <a:p>
            <a:endParaRPr lang="en-US"/>
          </a:p>
        </p:txBody>
      </p:sp>
      <p:sp>
        <p:nvSpPr>
          <p:cNvPr id="22545" name="Line 17"/>
          <p:cNvSpPr>
            <a:spLocks noChangeShapeType="1"/>
          </p:cNvSpPr>
          <p:nvPr/>
        </p:nvSpPr>
        <p:spPr bwMode="auto">
          <a:xfrm rot="5400000" flipV="1">
            <a:off x="7212807" y="4609306"/>
            <a:ext cx="228600" cy="1587"/>
          </a:xfrm>
          <a:prstGeom prst="line">
            <a:avLst/>
          </a:prstGeom>
          <a:noFill/>
          <a:ln w="15875">
            <a:solidFill>
              <a:schemeClr val="tx1"/>
            </a:solidFill>
            <a:round/>
            <a:headEnd/>
            <a:tailEnd/>
          </a:ln>
        </p:spPr>
        <p:txBody>
          <a:bodyPr/>
          <a:lstStyle/>
          <a:p>
            <a:endParaRPr lang="en-US"/>
          </a:p>
        </p:txBody>
      </p:sp>
      <p:sp>
        <p:nvSpPr>
          <p:cNvPr id="22546" name="Line 18"/>
          <p:cNvSpPr>
            <a:spLocks noChangeShapeType="1"/>
          </p:cNvSpPr>
          <p:nvPr/>
        </p:nvSpPr>
        <p:spPr bwMode="auto">
          <a:xfrm rot="-5400000" flipH="1" flipV="1">
            <a:off x="7173913" y="6019800"/>
            <a:ext cx="838200" cy="76200"/>
          </a:xfrm>
          <a:prstGeom prst="line">
            <a:avLst/>
          </a:prstGeom>
          <a:noFill/>
          <a:ln w="127000">
            <a:solidFill>
              <a:schemeClr val="tx1"/>
            </a:solidFill>
            <a:round/>
            <a:headEnd/>
            <a:tailEnd/>
          </a:ln>
        </p:spPr>
        <p:txBody>
          <a:bodyPr/>
          <a:lstStyle/>
          <a:p>
            <a:endParaRPr lang="en-US"/>
          </a:p>
        </p:txBody>
      </p:sp>
      <p:sp>
        <p:nvSpPr>
          <p:cNvPr id="22547" name="Line 19"/>
          <p:cNvSpPr>
            <a:spLocks noChangeShapeType="1"/>
          </p:cNvSpPr>
          <p:nvPr/>
        </p:nvSpPr>
        <p:spPr bwMode="auto">
          <a:xfrm rot="-5400000" flipH="1" flipV="1">
            <a:off x="7402513" y="5334000"/>
            <a:ext cx="533400" cy="76200"/>
          </a:xfrm>
          <a:prstGeom prst="line">
            <a:avLst/>
          </a:prstGeom>
          <a:noFill/>
          <a:ln w="101600">
            <a:solidFill>
              <a:schemeClr val="tx1"/>
            </a:solidFill>
            <a:round/>
            <a:headEnd/>
            <a:tailEnd/>
          </a:ln>
        </p:spPr>
        <p:txBody>
          <a:bodyPr/>
          <a:lstStyle/>
          <a:p>
            <a:endParaRPr lang="en-US"/>
          </a:p>
        </p:txBody>
      </p:sp>
      <p:sp>
        <p:nvSpPr>
          <p:cNvPr id="22548" name="Line 20"/>
          <p:cNvSpPr>
            <a:spLocks noChangeShapeType="1"/>
          </p:cNvSpPr>
          <p:nvPr/>
        </p:nvSpPr>
        <p:spPr bwMode="auto">
          <a:xfrm rot="5400000" flipV="1">
            <a:off x="7479507" y="4876006"/>
            <a:ext cx="457200" cy="1587"/>
          </a:xfrm>
          <a:prstGeom prst="line">
            <a:avLst/>
          </a:prstGeom>
          <a:noFill/>
          <a:ln w="76200">
            <a:solidFill>
              <a:schemeClr val="tx1"/>
            </a:solidFill>
            <a:round/>
            <a:headEnd/>
            <a:tailEnd/>
          </a:ln>
        </p:spPr>
        <p:txBody>
          <a:bodyPr/>
          <a:lstStyle/>
          <a:p>
            <a:endParaRPr lang="en-US"/>
          </a:p>
        </p:txBody>
      </p:sp>
      <p:sp>
        <p:nvSpPr>
          <p:cNvPr id="22549" name="Line 21"/>
          <p:cNvSpPr>
            <a:spLocks noChangeShapeType="1"/>
          </p:cNvSpPr>
          <p:nvPr/>
        </p:nvSpPr>
        <p:spPr bwMode="auto">
          <a:xfrm rot="5400000" flipV="1">
            <a:off x="7479507" y="4418806"/>
            <a:ext cx="457200" cy="1587"/>
          </a:xfrm>
          <a:prstGeom prst="line">
            <a:avLst/>
          </a:prstGeom>
          <a:noFill/>
          <a:ln w="50800">
            <a:solidFill>
              <a:schemeClr val="tx1"/>
            </a:solidFill>
            <a:round/>
            <a:headEnd/>
            <a:tailEnd/>
          </a:ln>
        </p:spPr>
        <p:txBody>
          <a:bodyPr/>
          <a:lstStyle/>
          <a:p>
            <a:endParaRPr lang="en-US"/>
          </a:p>
        </p:txBody>
      </p:sp>
      <p:sp>
        <p:nvSpPr>
          <p:cNvPr id="22550" name="Line 22"/>
          <p:cNvSpPr>
            <a:spLocks noChangeShapeType="1"/>
          </p:cNvSpPr>
          <p:nvPr/>
        </p:nvSpPr>
        <p:spPr bwMode="auto">
          <a:xfrm rot="5400000" flipV="1">
            <a:off x="7479507" y="4037806"/>
            <a:ext cx="457200" cy="1587"/>
          </a:xfrm>
          <a:prstGeom prst="line">
            <a:avLst/>
          </a:prstGeom>
          <a:noFill/>
          <a:ln w="25400">
            <a:solidFill>
              <a:schemeClr val="tx1"/>
            </a:solidFill>
            <a:round/>
            <a:headEnd/>
            <a:tailEnd/>
          </a:ln>
        </p:spPr>
        <p:txBody>
          <a:bodyPr/>
          <a:lstStyle/>
          <a:p>
            <a:endParaRPr lang="en-US"/>
          </a:p>
        </p:txBody>
      </p:sp>
      <p:sp>
        <p:nvSpPr>
          <p:cNvPr id="22551" name="Line 23"/>
          <p:cNvSpPr>
            <a:spLocks noChangeShapeType="1"/>
          </p:cNvSpPr>
          <p:nvPr/>
        </p:nvSpPr>
        <p:spPr bwMode="auto">
          <a:xfrm rot="5400000" flipV="1">
            <a:off x="7593807" y="3694906"/>
            <a:ext cx="228600" cy="1587"/>
          </a:xfrm>
          <a:prstGeom prst="line">
            <a:avLst/>
          </a:prstGeom>
          <a:noFill/>
          <a:ln w="15875">
            <a:solidFill>
              <a:schemeClr val="tx1"/>
            </a:solidFill>
            <a:round/>
            <a:headEnd/>
            <a:tailEnd/>
          </a:ln>
        </p:spPr>
        <p:txBody>
          <a:bodyPr/>
          <a:lstStyle/>
          <a:p>
            <a:endParaRPr lang="en-US"/>
          </a:p>
        </p:txBody>
      </p:sp>
      <p:sp>
        <p:nvSpPr>
          <p:cNvPr id="22552" name="Line 24"/>
          <p:cNvSpPr>
            <a:spLocks noChangeShapeType="1"/>
          </p:cNvSpPr>
          <p:nvPr/>
        </p:nvSpPr>
        <p:spPr bwMode="auto">
          <a:xfrm rot="16200000" flipH="1">
            <a:off x="6939757" y="2813843"/>
            <a:ext cx="1143000" cy="392113"/>
          </a:xfrm>
          <a:prstGeom prst="line">
            <a:avLst/>
          </a:prstGeom>
          <a:noFill/>
          <a:ln w="9525">
            <a:solidFill>
              <a:schemeClr val="tx1"/>
            </a:solidFill>
            <a:round/>
            <a:headEnd/>
            <a:tailEnd/>
          </a:ln>
        </p:spPr>
        <p:txBody>
          <a:bodyPr/>
          <a:lstStyle/>
          <a:p>
            <a:endParaRPr lang="en-US"/>
          </a:p>
        </p:txBody>
      </p:sp>
      <p:sp>
        <p:nvSpPr>
          <p:cNvPr id="22553" name="Oval 25"/>
          <p:cNvSpPr>
            <a:spLocks noChangeArrowheads="1"/>
          </p:cNvSpPr>
          <p:nvPr/>
        </p:nvSpPr>
        <p:spPr bwMode="auto">
          <a:xfrm rot="4620000">
            <a:off x="6996906" y="4904582"/>
            <a:ext cx="923925" cy="1000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2554" name="Oval 26"/>
          <p:cNvSpPr>
            <a:spLocks noChangeArrowheads="1"/>
          </p:cNvSpPr>
          <p:nvPr/>
        </p:nvSpPr>
        <p:spPr bwMode="auto">
          <a:xfrm rot="4500000">
            <a:off x="6972300" y="4524376"/>
            <a:ext cx="1074737" cy="873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2555" name="Oval 27"/>
          <p:cNvSpPr>
            <a:spLocks noChangeArrowheads="1"/>
          </p:cNvSpPr>
          <p:nvPr/>
        </p:nvSpPr>
        <p:spPr bwMode="auto">
          <a:xfrm rot="4500000">
            <a:off x="6973888" y="3998912"/>
            <a:ext cx="1074738" cy="87313"/>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2556" name="Oval 28"/>
          <p:cNvSpPr>
            <a:spLocks noChangeArrowheads="1"/>
          </p:cNvSpPr>
          <p:nvPr/>
        </p:nvSpPr>
        <p:spPr bwMode="auto">
          <a:xfrm rot="4200000">
            <a:off x="7181850" y="3676650"/>
            <a:ext cx="755650" cy="82550"/>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2557" name="Oval 29"/>
          <p:cNvSpPr>
            <a:spLocks noChangeArrowheads="1"/>
          </p:cNvSpPr>
          <p:nvPr/>
        </p:nvSpPr>
        <p:spPr bwMode="auto">
          <a:xfrm rot="4200000">
            <a:off x="6976269" y="3155156"/>
            <a:ext cx="1060450" cy="96838"/>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2558" name="Oval 30"/>
          <p:cNvSpPr>
            <a:spLocks noChangeArrowheads="1"/>
          </p:cNvSpPr>
          <p:nvPr/>
        </p:nvSpPr>
        <p:spPr bwMode="auto">
          <a:xfrm>
            <a:off x="7086600" y="2743200"/>
            <a:ext cx="609600" cy="990600"/>
          </a:xfrm>
          <a:prstGeom prst="ellipse">
            <a:avLst/>
          </a:prstGeom>
          <a:noFill/>
          <a:ln w="28575">
            <a:solidFill>
              <a:schemeClr val="tx2"/>
            </a:solidFill>
            <a:round/>
            <a:headEnd/>
            <a:tailEnd/>
          </a:ln>
        </p:spPr>
        <p:txBody>
          <a:bodyPr anchor="ctr">
            <a:spAutoFit/>
          </a:bodyPr>
          <a:lstStyle/>
          <a:p>
            <a:endParaRPr lang="pl-PL"/>
          </a:p>
        </p:txBody>
      </p:sp>
      <p:sp>
        <p:nvSpPr>
          <p:cNvPr id="22559" name="Line 31"/>
          <p:cNvSpPr>
            <a:spLocks noChangeShapeType="1"/>
          </p:cNvSpPr>
          <p:nvPr/>
        </p:nvSpPr>
        <p:spPr bwMode="auto">
          <a:xfrm rot="5400000" flipV="1">
            <a:off x="6755607" y="2170906"/>
            <a:ext cx="990600" cy="1587"/>
          </a:xfrm>
          <a:prstGeom prst="line">
            <a:avLst/>
          </a:prstGeom>
          <a:noFill/>
          <a:ln w="127000">
            <a:solidFill>
              <a:schemeClr val="tx1"/>
            </a:solidFill>
            <a:round/>
            <a:headEnd/>
            <a:tailEnd/>
          </a:ln>
        </p:spPr>
        <p:txBody>
          <a:bodyPr/>
          <a:lstStyle/>
          <a:p>
            <a:endParaRPr lang="en-US"/>
          </a:p>
        </p:txBody>
      </p:sp>
      <p:sp>
        <p:nvSpPr>
          <p:cNvPr id="22560" name="Line 32"/>
          <p:cNvSpPr>
            <a:spLocks noChangeShapeType="1"/>
          </p:cNvSpPr>
          <p:nvPr/>
        </p:nvSpPr>
        <p:spPr bwMode="auto">
          <a:xfrm rot="5400000" flipV="1">
            <a:off x="7059613" y="3314700"/>
            <a:ext cx="457200" cy="76200"/>
          </a:xfrm>
          <a:prstGeom prst="line">
            <a:avLst/>
          </a:prstGeom>
          <a:noFill/>
          <a:ln w="76200">
            <a:solidFill>
              <a:schemeClr val="tx1"/>
            </a:solidFill>
            <a:round/>
            <a:headEnd/>
            <a:tailEnd/>
          </a:ln>
        </p:spPr>
        <p:txBody>
          <a:bodyPr/>
          <a:lstStyle/>
          <a:p>
            <a:endParaRPr lang="en-US"/>
          </a:p>
        </p:txBody>
      </p:sp>
      <p:sp>
        <p:nvSpPr>
          <p:cNvPr id="22561" name="Text Box 38"/>
          <p:cNvSpPr txBox="1">
            <a:spLocks noChangeArrowheads="1"/>
          </p:cNvSpPr>
          <p:nvPr/>
        </p:nvSpPr>
        <p:spPr bwMode="auto">
          <a:xfrm>
            <a:off x="3429000" y="2792412"/>
            <a:ext cx="2942216"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Проксимална</a:t>
            </a:r>
            <a:r>
              <a:rPr lang="pl-PL" sz="2000" dirty="0" smtClean="0">
                <a:solidFill>
                  <a:schemeClr val="tx1"/>
                </a:solidFill>
                <a:cs typeface="Times New Roman" pitchFamily="18" charset="0"/>
              </a:rPr>
              <a:t> core</a:t>
            </a:r>
            <a:r>
              <a:rPr lang="mk-MK" sz="2000" dirty="0" smtClean="0">
                <a:solidFill>
                  <a:schemeClr val="tx1"/>
                </a:solidFill>
                <a:cs typeface="Times New Roman" pitchFamily="18" charset="0"/>
              </a:rPr>
              <a:t> тетива</a:t>
            </a:r>
            <a:endParaRPr lang="en-US" sz="2000" dirty="0">
              <a:solidFill>
                <a:schemeClr val="tx1"/>
              </a:solidFill>
              <a:cs typeface="Times New Roman" pitchFamily="18" charset="0"/>
            </a:endParaRPr>
          </a:p>
        </p:txBody>
      </p:sp>
      <p:sp>
        <p:nvSpPr>
          <p:cNvPr id="22562" name="Text Box 39"/>
          <p:cNvSpPr txBox="1">
            <a:spLocks noChangeArrowheads="1"/>
          </p:cNvSpPr>
          <p:nvPr/>
        </p:nvSpPr>
        <p:spPr bwMode="auto">
          <a:xfrm>
            <a:off x="3086140" y="3467100"/>
            <a:ext cx="3748527" cy="646331"/>
          </a:xfrm>
          <a:prstGeom prst="rect">
            <a:avLst/>
          </a:prstGeom>
          <a:noFill/>
          <a:ln w="9525">
            <a:noFill/>
            <a:miter lim="800000"/>
            <a:headEnd/>
            <a:tailEnd/>
          </a:ln>
        </p:spPr>
        <p:txBody>
          <a:bodyPr wrap="none">
            <a:spAutoFit/>
          </a:bodyPr>
          <a:lstStyle/>
          <a:p>
            <a:pPr algn="l">
              <a:lnSpc>
                <a:spcPct val="90000"/>
              </a:lnSpc>
            </a:pPr>
            <a:r>
              <a:rPr lang="mk-MK" sz="2000" dirty="0" smtClean="0">
                <a:solidFill>
                  <a:srgbClr val="FF0000"/>
                </a:solidFill>
                <a:cs typeface="Times New Roman" pitchFamily="18" charset="0"/>
              </a:rPr>
              <a:t>Проксимален спој на </a:t>
            </a:r>
            <a:r>
              <a:rPr lang="pl-PL" sz="2000" dirty="0" smtClean="0">
                <a:solidFill>
                  <a:srgbClr val="FF0000"/>
                </a:solidFill>
                <a:cs typeface="Times New Roman" pitchFamily="18" charset="0"/>
              </a:rPr>
              <a:t>core</a:t>
            </a:r>
            <a:r>
              <a:rPr lang="mk-MK" sz="2000" dirty="0" smtClean="0">
                <a:solidFill>
                  <a:srgbClr val="FF0000"/>
                </a:solidFill>
                <a:cs typeface="Times New Roman" pitchFamily="18" charset="0"/>
              </a:rPr>
              <a:t> тетива</a:t>
            </a:r>
          </a:p>
          <a:p>
            <a:pPr algn="l">
              <a:lnSpc>
                <a:spcPct val="90000"/>
              </a:lnSpc>
            </a:pPr>
            <a:r>
              <a:rPr lang="mk-MK" sz="2000" dirty="0" smtClean="0">
                <a:solidFill>
                  <a:srgbClr val="FF0000"/>
                </a:solidFill>
                <a:cs typeface="Times New Roman" pitchFamily="18" charset="0"/>
              </a:rPr>
              <a:t> со перимизиум</a:t>
            </a:r>
            <a:endParaRPr lang="en-US" sz="2000" dirty="0">
              <a:solidFill>
                <a:srgbClr val="FF0000"/>
              </a:solidFill>
              <a:cs typeface="Times New Roman" pitchFamily="18" charset="0"/>
            </a:endParaRPr>
          </a:p>
        </p:txBody>
      </p:sp>
    </p:spTree>
    <p:extLst>
      <p:ext uri="{BB962C8B-B14F-4D97-AF65-F5344CB8AC3E}">
        <p14:creationId xmlns:p14="http://schemas.microsoft.com/office/powerpoint/2010/main" val="35314534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biceps odwrócony"/>
          <p:cNvPicPr>
            <a:picLocks noChangeAspect="1" noChangeArrowheads="1"/>
          </p:cNvPicPr>
          <p:nvPr/>
        </p:nvPicPr>
        <p:blipFill>
          <a:blip r:embed="rId3"/>
          <a:srcRect/>
          <a:stretch>
            <a:fillRect/>
          </a:stretch>
        </p:blipFill>
        <p:spPr bwMode="auto">
          <a:xfrm>
            <a:off x="914400" y="1600200"/>
            <a:ext cx="1868488" cy="5010150"/>
          </a:xfrm>
          <a:prstGeom prst="rect">
            <a:avLst/>
          </a:prstGeom>
          <a:noFill/>
          <a:ln w="28575">
            <a:solidFill>
              <a:srgbClr val="000000"/>
            </a:solidFill>
            <a:miter lim="800000"/>
            <a:headEnd/>
            <a:tailEnd/>
          </a:ln>
        </p:spPr>
      </p:pic>
      <p:sp>
        <p:nvSpPr>
          <p:cNvPr id="371715" name="Rectangle 3"/>
          <p:cNvSpPr>
            <a:spLocks noGrp="1" noChangeArrowheads="1"/>
          </p:cNvSpPr>
          <p:nvPr>
            <p:ph type="title"/>
          </p:nvPr>
        </p:nvSpPr>
        <p:spPr>
          <a:xfrm>
            <a:off x="457200" y="503238"/>
            <a:ext cx="8229600" cy="792162"/>
          </a:xfrm>
        </p:spPr>
        <p:txBody>
          <a:bodyPr>
            <a:normAutofit/>
          </a:bodyPr>
          <a:lstStyle/>
          <a:p>
            <a:pPr algn="r">
              <a:defRPr/>
            </a:pPr>
            <a:r>
              <a:rPr lang="mk-MK" sz="2800" dirty="0">
                <a:solidFill>
                  <a:srgbClr val="C00000"/>
                </a:solidFill>
                <a:effectLst>
                  <a:outerShdw blurRad="38100" dist="38100" dir="2700000" algn="tl">
                    <a:srgbClr val="FFFFFF"/>
                  </a:outerShdw>
                </a:effectLst>
                <a:latin typeface="Arial" panose="020B0604020202020204" pitchFamily="34" charset="0"/>
                <a:cs typeface="Arial" panose="020B0604020202020204" pitchFamily="34" charset="0"/>
              </a:rPr>
              <a:t>Локализација на мускулниот раскин</a:t>
            </a:r>
            <a:endParaRPr lang="en-US" sz="2800" dirty="0" smtClean="0">
              <a:solidFill>
                <a:srgbClr val="FFFF00"/>
              </a:solidFill>
              <a:effectLst>
                <a:outerShdw blurRad="38100" dist="38100" dir="2700000" algn="tl">
                  <a:srgbClr val="FFFFFF"/>
                </a:outerShdw>
              </a:effectLst>
              <a:latin typeface="Verdana" pitchFamily="34" charset="0"/>
            </a:endParaRPr>
          </a:p>
        </p:txBody>
      </p:sp>
      <p:sp>
        <p:nvSpPr>
          <p:cNvPr id="23556" name="Text Box 4"/>
          <p:cNvSpPr txBox="1">
            <a:spLocks noChangeArrowheads="1"/>
          </p:cNvSpPr>
          <p:nvPr/>
        </p:nvSpPr>
        <p:spPr bwMode="auto">
          <a:xfrm>
            <a:off x="3429000" y="1600200"/>
            <a:ext cx="2461379"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Проксимален припој</a:t>
            </a:r>
            <a:endParaRPr lang="en-US" sz="2000" dirty="0">
              <a:solidFill>
                <a:schemeClr val="tx1"/>
              </a:solidFill>
              <a:cs typeface="Times New Roman" pitchFamily="18" charset="0"/>
            </a:endParaRPr>
          </a:p>
        </p:txBody>
      </p:sp>
      <p:sp>
        <p:nvSpPr>
          <p:cNvPr id="23557" name="Line 5"/>
          <p:cNvSpPr>
            <a:spLocks noChangeShapeType="1"/>
          </p:cNvSpPr>
          <p:nvPr/>
        </p:nvSpPr>
        <p:spPr bwMode="auto">
          <a:xfrm flipH="1">
            <a:off x="2209800" y="4267200"/>
            <a:ext cx="914400" cy="76200"/>
          </a:xfrm>
          <a:prstGeom prst="line">
            <a:avLst/>
          </a:prstGeom>
          <a:noFill/>
          <a:ln w="38100">
            <a:solidFill>
              <a:schemeClr val="hlink"/>
            </a:solidFill>
            <a:round/>
            <a:headEnd/>
            <a:tailEnd type="triangle" w="med" len="med"/>
          </a:ln>
        </p:spPr>
        <p:txBody>
          <a:bodyPr>
            <a:spAutoFit/>
          </a:bodyPr>
          <a:lstStyle/>
          <a:p>
            <a:endParaRPr lang="en-US"/>
          </a:p>
        </p:txBody>
      </p:sp>
      <p:sp>
        <p:nvSpPr>
          <p:cNvPr id="23558" name="Line 6"/>
          <p:cNvSpPr>
            <a:spLocks noChangeShapeType="1"/>
          </p:cNvSpPr>
          <p:nvPr/>
        </p:nvSpPr>
        <p:spPr bwMode="auto">
          <a:xfrm>
            <a:off x="6781800" y="4343400"/>
            <a:ext cx="457200" cy="457200"/>
          </a:xfrm>
          <a:prstGeom prst="line">
            <a:avLst/>
          </a:prstGeom>
          <a:noFill/>
          <a:ln w="38100">
            <a:solidFill>
              <a:schemeClr val="tx2"/>
            </a:solidFill>
            <a:round/>
            <a:headEnd/>
            <a:tailEnd type="triangle" w="med" len="med"/>
          </a:ln>
        </p:spPr>
        <p:txBody>
          <a:bodyPr>
            <a:spAutoFit/>
          </a:bodyPr>
          <a:lstStyle/>
          <a:p>
            <a:endParaRPr lang="en-US"/>
          </a:p>
        </p:txBody>
      </p:sp>
      <p:sp>
        <p:nvSpPr>
          <p:cNvPr id="23559" name="Oval 7"/>
          <p:cNvSpPr>
            <a:spLocks noChangeArrowheads="1"/>
          </p:cNvSpPr>
          <p:nvPr/>
        </p:nvSpPr>
        <p:spPr bwMode="auto">
          <a:xfrm>
            <a:off x="1752600" y="4038600"/>
            <a:ext cx="457200" cy="838200"/>
          </a:xfrm>
          <a:prstGeom prst="ellipse">
            <a:avLst/>
          </a:prstGeom>
          <a:noFill/>
          <a:ln w="28575">
            <a:solidFill>
              <a:schemeClr val="hlink"/>
            </a:solidFill>
            <a:round/>
            <a:headEnd/>
            <a:tailEnd/>
          </a:ln>
        </p:spPr>
        <p:txBody>
          <a:bodyPr anchor="ctr">
            <a:spAutoFit/>
          </a:bodyPr>
          <a:lstStyle/>
          <a:p>
            <a:endParaRPr lang="pl-PL"/>
          </a:p>
        </p:txBody>
      </p:sp>
      <p:sp>
        <p:nvSpPr>
          <p:cNvPr id="23560" name="Text Box 8"/>
          <p:cNvSpPr txBox="1">
            <a:spLocks noChangeArrowheads="1"/>
          </p:cNvSpPr>
          <p:nvPr/>
        </p:nvSpPr>
        <p:spPr bwMode="auto">
          <a:xfrm>
            <a:off x="3657600" y="2117725"/>
            <a:ext cx="2430858"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Проксимална тетива</a:t>
            </a:r>
            <a:endParaRPr lang="en-US" sz="2000" dirty="0">
              <a:solidFill>
                <a:schemeClr val="tx1"/>
              </a:solidFill>
              <a:cs typeface="Times New Roman" pitchFamily="18" charset="0"/>
            </a:endParaRPr>
          </a:p>
        </p:txBody>
      </p:sp>
      <p:sp>
        <p:nvSpPr>
          <p:cNvPr id="23561" name="Line 9"/>
          <p:cNvSpPr>
            <a:spLocks noChangeShapeType="1"/>
          </p:cNvSpPr>
          <p:nvPr/>
        </p:nvSpPr>
        <p:spPr bwMode="auto">
          <a:xfrm rot="5400000" flipV="1">
            <a:off x="6755607" y="2170906"/>
            <a:ext cx="990600" cy="1587"/>
          </a:xfrm>
          <a:prstGeom prst="line">
            <a:avLst/>
          </a:prstGeom>
          <a:noFill/>
          <a:ln w="127000">
            <a:solidFill>
              <a:schemeClr val="tx1"/>
            </a:solidFill>
            <a:round/>
            <a:headEnd/>
            <a:tailEnd/>
          </a:ln>
        </p:spPr>
        <p:txBody>
          <a:bodyPr/>
          <a:lstStyle/>
          <a:p>
            <a:endParaRPr lang="en-US"/>
          </a:p>
        </p:txBody>
      </p:sp>
      <p:sp>
        <p:nvSpPr>
          <p:cNvPr id="23562" name="Line 10"/>
          <p:cNvSpPr>
            <a:spLocks noChangeShapeType="1"/>
          </p:cNvSpPr>
          <p:nvPr/>
        </p:nvSpPr>
        <p:spPr bwMode="auto">
          <a:xfrm rot="16200000" flipH="1">
            <a:off x="6831013" y="5143500"/>
            <a:ext cx="1295400" cy="304800"/>
          </a:xfrm>
          <a:prstGeom prst="line">
            <a:avLst/>
          </a:prstGeom>
          <a:noFill/>
          <a:ln w="9525">
            <a:solidFill>
              <a:schemeClr val="tx1"/>
            </a:solidFill>
            <a:round/>
            <a:headEnd/>
            <a:tailEnd/>
          </a:ln>
        </p:spPr>
        <p:txBody>
          <a:bodyPr/>
          <a:lstStyle/>
          <a:p>
            <a:endParaRPr lang="en-US"/>
          </a:p>
        </p:txBody>
      </p:sp>
      <p:sp>
        <p:nvSpPr>
          <p:cNvPr id="23563" name="Line 11"/>
          <p:cNvSpPr>
            <a:spLocks noChangeShapeType="1"/>
          </p:cNvSpPr>
          <p:nvPr/>
        </p:nvSpPr>
        <p:spPr bwMode="auto">
          <a:xfrm rot="16200000" flipH="1">
            <a:off x="7015957" y="3967956"/>
            <a:ext cx="838200" cy="217487"/>
          </a:xfrm>
          <a:prstGeom prst="line">
            <a:avLst/>
          </a:prstGeom>
          <a:noFill/>
          <a:ln w="9525">
            <a:solidFill>
              <a:schemeClr val="tx1"/>
            </a:solidFill>
            <a:round/>
            <a:headEnd/>
            <a:tailEnd/>
          </a:ln>
        </p:spPr>
        <p:txBody>
          <a:bodyPr/>
          <a:lstStyle/>
          <a:p>
            <a:endParaRPr lang="en-US"/>
          </a:p>
        </p:txBody>
      </p:sp>
      <p:sp>
        <p:nvSpPr>
          <p:cNvPr id="23564" name="Line 12"/>
          <p:cNvSpPr>
            <a:spLocks noChangeShapeType="1"/>
          </p:cNvSpPr>
          <p:nvPr/>
        </p:nvSpPr>
        <p:spPr bwMode="auto">
          <a:xfrm rot="16200000" flipH="1">
            <a:off x="7130257" y="4387056"/>
            <a:ext cx="609600" cy="217487"/>
          </a:xfrm>
          <a:prstGeom prst="line">
            <a:avLst/>
          </a:prstGeom>
          <a:noFill/>
          <a:ln w="9525">
            <a:solidFill>
              <a:schemeClr val="tx1"/>
            </a:solidFill>
            <a:round/>
            <a:headEnd/>
            <a:tailEnd/>
          </a:ln>
        </p:spPr>
        <p:txBody>
          <a:bodyPr/>
          <a:lstStyle/>
          <a:p>
            <a:endParaRPr lang="en-US"/>
          </a:p>
        </p:txBody>
      </p:sp>
      <p:sp>
        <p:nvSpPr>
          <p:cNvPr id="23565" name="Line 13"/>
          <p:cNvSpPr>
            <a:spLocks noChangeShapeType="1"/>
          </p:cNvSpPr>
          <p:nvPr/>
        </p:nvSpPr>
        <p:spPr bwMode="auto">
          <a:xfrm rot="16200000" flipH="1">
            <a:off x="6831013" y="3086100"/>
            <a:ext cx="1295400" cy="457200"/>
          </a:xfrm>
          <a:prstGeom prst="line">
            <a:avLst/>
          </a:prstGeom>
          <a:noFill/>
          <a:ln w="9525">
            <a:solidFill>
              <a:schemeClr val="tx1"/>
            </a:solidFill>
            <a:round/>
            <a:headEnd/>
            <a:tailEnd/>
          </a:ln>
        </p:spPr>
        <p:txBody>
          <a:bodyPr/>
          <a:lstStyle/>
          <a:p>
            <a:endParaRPr lang="en-US"/>
          </a:p>
        </p:txBody>
      </p:sp>
      <p:sp>
        <p:nvSpPr>
          <p:cNvPr id="23566" name="Line 14"/>
          <p:cNvSpPr>
            <a:spLocks noChangeShapeType="1"/>
          </p:cNvSpPr>
          <p:nvPr/>
        </p:nvSpPr>
        <p:spPr bwMode="auto">
          <a:xfrm rot="16200000" flipH="1">
            <a:off x="6869113" y="3657600"/>
            <a:ext cx="1295400" cy="381000"/>
          </a:xfrm>
          <a:prstGeom prst="line">
            <a:avLst/>
          </a:prstGeom>
          <a:noFill/>
          <a:ln w="9525">
            <a:solidFill>
              <a:schemeClr val="tx1"/>
            </a:solidFill>
            <a:round/>
            <a:headEnd/>
            <a:tailEnd/>
          </a:ln>
        </p:spPr>
        <p:txBody>
          <a:bodyPr/>
          <a:lstStyle/>
          <a:p>
            <a:endParaRPr lang="en-US"/>
          </a:p>
        </p:txBody>
      </p:sp>
      <p:sp>
        <p:nvSpPr>
          <p:cNvPr id="23567" name="Line 15"/>
          <p:cNvSpPr>
            <a:spLocks noChangeShapeType="1"/>
          </p:cNvSpPr>
          <p:nvPr/>
        </p:nvSpPr>
        <p:spPr bwMode="auto">
          <a:xfrm rot="5400000" flipV="1">
            <a:off x="7022307" y="2894806"/>
            <a:ext cx="457200" cy="1587"/>
          </a:xfrm>
          <a:prstGeom prst="line">
            <a:avLst/>
          </a:prstGeom>
          <a:noFill/>
          <a:ln w="101600">
            <a:solidFill>
              <a:schemeClr val="tx1"/>
            </a:solidFill>
            <a:round/>
            <a:headEnd/>
            <a:tailEnd/>
          </a:ln>
        </p:spPr>
        <p:txBody>
          <a:bodyPr/>
          <a:lstStyle/>
          <a:p>
            <a:endParaRPr lang="en-US"/>
          </a:p>
        </p:txBody>
      </p:sp>
      <p:sp>
        <p:nvSpPr>
          <p:cNvPr id="23568" name="Line 16"/>
          <p:cNvSpPr>
            <a:spLocks noChangeShapeType="1"/>
          </p:cNvSpPr>
          <p:nvPr/>
        </p:nvSpPr>
        <p:spPr bwMode="auto">
          <a:xfrm rot="5400000" flipV="1">
            <a:off x="7059613" y="3314700"/>
            <a:ext cx="457200" cy="76200"/>
          </a:xfrm>
          <a:prstGeom prst="line">
            <a:avLst/>
          </a:prstGeom>
          <a:noFill/>
          <a:ln w="76200">
            <a:solidFill>
              <a:schemeClr val="tx1"/>
            </a:solidFill>
            <a:round/>
            <a:headEnd/>
            <a:tailEnd/>
          </a:ln>
        </p:spPr>
        <p:txBody>
          <a:bodyPr/>
          <a:lstStyle/>
          <a:p>
            <a:endParaRPr lang="en-US"/>
          </a:p>
        </p:txBody>
      </p:sp>
      <p:sp>
        <p:nvSpPr>
          <p:cNvPr id="23569" name="Line 17"/>
          <p:cNvSpPr>
            <a:spLocks noChangeShapeType="1"/>
          </p:cNvSpPr>
          <p:nvPr/>
        </p:nvSpPr>
        <p:spPr bwMode="auto">
          <a:xfrm rot="5400000" flipV="1">
            <a:off x="7098507" y="3809206"/>
            <a:ext cx="457200" cy="1587"/>
          </a:xfrm>
          <a:prstGeom prst="line">
            <a:avLst/>
          </a:prstGeom>
          <a:noFill/>
          <a:ln w="50800">
            <a:solidFill>
              <a:schemeClr val="tx1"/>
            </a:solidFill>
            <a:round/>
            <a:headEnd/>
            <a:tailEnd/>
          </a:ln>
        </p:spPr>
        <p:txBody>
          <a:bodyPr/>
          <a:lstStyle/>
          <a:p>
            <a:endParaRPr lang="en-US"/>
          </a:p>
        </p:txBody>
      </p:sp>
      <p:sp>
        <p:nvSpPr>
          <p:cNvPr id="23570" name="Line 18"/>
          <p:cNvSpPr>
            <a:spLocks noChangeShapeType="1"/>
          </p:cNvSpPr>
          <p:nvPr/>
        </p:nvSpPr>
        <p:spPr bwMode="auto">
          <a:xfrm rot="5400000" flipV="1">
            <a:off x="7098507" y="4266406"/>
            <a:ext cx="457200" cy="1587"/>
          </a:xfrm>
          <a:prstGeom prst="line">
            <a:avLst/>
          </a:prstGeom>
          <a:noFill/>
          <a:ln w="25400">
            <a:solidFill>
              <a:schemeClr val="tx1"/>
            </a:solidFill>
            <a:round/>
            <a:headEnd/>
            <a:tailEnd/>
          </a:ln>
        </p:spPr>
        <p:txBody>
          <a:bodyPr/>
          <a:lstStyle/>
          <a:p>
            <a:endParaRPr lang="en-US"/>
          </a:p>
        </p:txBody>
      </p:sp>
      <p:sp>
        <p:nvSpPr>
          <p:cNvPr id="23571" name="Line 19"/>
          <p:cNvSpPr>
            <a:spLocks noChangeShapeType="1"/>
          </p:cNvSpPr>
          <p:nvPr/>
        </p:nvSpPr>
        <p:spPr bwMode="auto">
          <a:xfrm rot="5400000" flipV="1">
            <a:off x="7212807" y="4609306"/>
            <a:ext cx="228600" cy="1587"/>
          </a:xfrm>
          <a:prstGeom prst="line">
            <a:avLst/>
          </a:prstGeom>
          <a:noFill/>
          <a:ln w="15875">
            <a:solidFill>
              <a:schemeClr val="tx1"/>
            </a:solidFill>
            <a:round/>
            <a:headEnd/>
            <a:tailEnd/>
          </a:ln>
        </p:spPr>
        <p:txBody>
          <a:bodyPr/>
          <a:lstStyle/>
          <a:p>
            <a:endParaRPr lang="en-US"/>
          </a:p>
        </p:txBody>
      </p:sp>
      <p:sp>
        <p:nvSpPr>
          <p:cNvPr id="23572" name="Line 20"/>
          <p:cNvSpPr>
            <a:spLocks noChangeShapeType="1"/>
          </p:cNvSpPr>
          <p:nvPr/>
        </p:nvSpPr>
        <p:spPr bwMode="auto">
          <a:xfrm rot="-5400000" flipH="1" flipV="1">
            <a:off x="7173913" y="6019800"/>
            <a:ext cx="838200" cy="76200"/>
          </a:xfrm>
          <a:prstGeom prst="line">
            <a:avLst/>
          </a:prstGeom>
          <a:noFill/>
          <a:ln w="127000">
            <a:solidFill>
              <a:schemeClr val="tx1"/>
            </a:solidFill>
            <a:round/>
            <a:headEnd/>
            <a:tailEnd/>
          </a:ln>
        </p:spPr>
        <p:txBody>
          <a:bodyPr/>
          <a:lstStyle/>
          <a:p>
            <a:endParaRPr lang="en-US"/>
          </a:p>
        </p:txBody>
      </p:sp>
      <p:sp>
        <p:nvSpPr>
          <p:cNvPr id="23573" name="Line 21"/>
          <p:cNvSpPr>
            <a:spLocks noChangeShapeType="1"/>
          </p:cNvSpPr>
          <p:nvPr/>
        </p:nvSpPr>
        <p:spPr bwMode="auto">
          <a:xfrm rot="-5400000" flipH="1" flipV="1">
            <a:off x="7402513" y="5334000"/>
            <a:ext cx="533400" cy="76200"/>
          </a:xfrm>
          <a:prstGeom prst="line">
            <a:avLst/>
          </a:prstGeom>
          <a:noFill/>
          <a:ln w="101600">
            <a:solidFill>
              <a:schemeClr val="tx1"/>
            </a:solidFill>
            <a:round/>
            <a:headEnd/>
            <a:tailEnd/>
          </a:ln>
        </p:spPr>
        <p:txBody>
          <a:bodyPr/>
          <a:lstStyle/>
          <a:p>
            <a:endParaRPr lang="en-US"/>
          </a:p>
        </p:txBody>
      </p:sp>
      <p:sp>
        <p:nvSpPr>
          <p:cNvPr id="23574" name="Line 22"/>
          <p:cNvSpPr>
            <a:spLocks noChangeShapeType="1"/>
          </p:cNvSpPr>
          <p:nvPr/>
        </p:nvSpPr>
        <p:spPr bwMode="auto">
          <a:xfrm rot="5400000" flipV="1">
            <a:off x="7479507" y="4876006"/>
            <a:ext cx="457200" cy="1587"/>
          </a:xfrm>
          <a:prstGeom prst="line">
            <a:avLst/>
          </a:prstGeom>
          <a:noFill/>
          <a:ln w="76200">
            <a:solidFill>
              <a:schemeClr val="tx1"/>
            </a:solidFill>
            <a:round/>
            <a:headEnd/>
            <a:tailEnd/>
          </a:ln>
        </p:spPr>
        <p:txBody>
          <a:bodyPr/>
          <a:lstStyle/>
          <a:p>
            <a:endParaRPr lang="en-US"/>
          </a:p>
        </p:txBody>
      </p:sp>
      <p:sp>
        <p:nvSpPr>
          <p:cNvPr id="23575" name="Line 23"/>
          <p:cNvSpPr>
            <a:spLocks noChangeShapeType="1"/>
          </p:cNvSpPr>
          <p:nvPr/>
        </p:nvSpPr>
        <p:spPr bwMode="auto">
          <a:xfrm rot="5400000" flipV="1">
            <a:off x="7479507" y="4418806"/>
            <a:ext cx="457200" cy="1587"/>
          </a:xfrm>
          <a:prstGeom prst="line">
            <a:avLst/>
          </a:prstGeom>
          <a:noFill/>
          <a:ln w="50800">
            <a:solidFill>
              <a:schemeClr val="tx1"/>
            </a:solidFill>
            <a:round/>
            <a:headEnd/>
            <a:tailEnd/>
          </a:ln>
        </p:spPr>
        <p:txBody>
          <a:bodyPr/>
          <a:lstStyle/>
          <a:p>
            <a:endParaRPr lang="en-US"/>
          </a:p>
        </p:txBody>
      </p:sp>
      <p:sp>
        <p:nvSpPr>
          <p:cNvPr id="23576" name="Line 24"/>
          <p:cNvSpPr>
            <a:spLocks noChangeShapeType="1"/>
          </p:cNvSpPr>
          <p:nvPr/>
        </p:nvSpPr>
        <p:spPr bwMode="auto">
          <a:xfrm rot="5400000" flipV="1">
            <a:off x="7479507" y="4037806"/>
            <a:ext cx="457200" cy="1587"/>
          </a:xfrm>
          <a:prstGeom prst="line">
            <a:avLst/>
          </a:prstGeom>
          <a:noFill/>
          <a:ln w="25400">
            <a:solidFill>
              <a:schemeClr val="tx1"/>
            </a:solidFill>
            <a:round/>
            <a:headEnd/>
            <a:tailEnd/>
          </a:ln>
        </p:spPr>
        <p:txBody>
          <a:bodyPr/>
          <a:lstStyle/>
          <a:p>
            <a:endParaRPr lang="en-US"/>
          </a:p>
        </p:txBody>
      </p:sp>
      <p:sp>
        <p:nvSpPr>
          <p:cNvPr id="23577" name="Line 25"/>
          <p:cNvSpPr>
            <a:spLocks noChangeShapeType="1"/>
          </p:cNvSpPr>
          <p:nvPr/>
        </p:nvSpPr>
        <p:spPr bwMode="auto">
          <a:xfrm rot="5400000" flipV="1">
            <a:off x="7593807" y="3694906"/>
            <a:ext cx="228600" cy="1587"/>
          </a:xfrm>
          <a:prstGeom prst="line">
            <a:avLst/>
          </a:prstGeom>
          <a:noFill/>
          <a:ln w="15875">
            <a:solidFill>
              <a:schemeClr val="tx1"/>
            </a:solidFill>
            <a:round/>
            <a:headEnd/>
            <a:tailEnd/>
          </a:ln>
        </p:spPr>
        <p:txBody>
          <a:bodyPr/>
          <a:lstStyle/>
          <a:p>
            <a:endParaRPr lang="en-US"/>
          </a:p>
        </p:txBody>
      </p:sp>
      <p:sp>
        <p:nvSpPr>
          <p:cNvPr id="23578" name="Line 26"/>
          <p:cNvSpPr>
            <a:spLocks noChangeShapeType="1"/>
          </p:cNvSpPr>
          <p:nvPr/>
        </p:nvSpPr>
        <p:spPr bwMode="auto">
          <a:xfrm rot="16200000" flipH="1">
            <a:off x="6831013" y="2705100"/>
            <a:ext cx="1295400" cy="457200"/>
          </a:xfrm>
          <a:prstGeom prst="line">
            <a:avLst/>
          </a:prstGeom>
          <a:noFill/>
          <a:ln w="9525">
            <a:solidFill>
              <a:schemeClr val="tx1"/>
            </a:solidFill>
            <a:round/>
            <a:headEnd/>
            <a:tailEnd/>
          </a:ln>
        </p:spPr>
        <p:txBody>
          <a:bodyPr/>
          <a:lstStyle/>
          <a:p>
            <a:endParaRPr lang="en-US"/>
          </a:p>
        </p:txBody>
      </p:sp>
      <p:sp>
        <p:nvSpPr>
          <p:cNvPr id="23579" name="Oval 27"/>
          <p:cNvSpPr>
            <a:spLocks noChangeArrowheads="1"/>
          </p:cNvSpPr>
          <p:nvPr/>
        </p:nvSpPr>
        <p:spPr bwMode="auto">
          <a:xfrm rot="4620000">
            <a:off x="6996906" y="4904582"/>
            <a:ext cx="923925" cy="1000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3580" name="Oval 28"/>
          <p:cNvSpPr>
            <a:spLocks noChangeArrowheads="1"/>
          </p:cNvSpPr>
          <p:nvPr/>
        </p:nvSpPr>
        <p:spPr bwMode="auto">
          <a:xfrm rot="4500000">
            <a:off x="7135813" y="4308475"/>
            <a:ext cx="617538" cy="77787"/>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3581" name="Oval 29"/>
          <p:cNvSpPr>
            <a:spLocks noChangeArrowheads="1"/>
          </p:cNvSpPr>
          <p:nvPr/>
        </p:nvSpPr>
        <p:spPr bwMode="auto">
          <a:xfrm rot="4500000">
            <a:off x="6973888" y="3998912"/>
            <a:ext cx="1074738" cy="87313"/>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3582" name="Oval 30"/>
          <p:cNvSpPr>
            <a:spLocks noChangeArrowheads="1"/>
          </p:cNvSpPr>
          <p:nvPr/>
        </p:nvSpPr>
        <p:spPr bwMode="auto">
          <a:xfrm rot="4200000">
            <a:off x="6971507" y="3529806"/>
            <a:ext cx="1060450" cy="96837"/>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3583" name="Oval 31"/>
          <p:cNvSpPr>
            <a:spLocks noChangeArrowheads="1"/>
          </p:cNvSpPr>
          <p:nvPr/>
        </p:nvSpPr>
        <p:spPr bwMode="auto">
          <a:xfrm rot="4200000">
            <a:off x="6976269" y="3155156"/>
            <a:ext cx="1060450" cy="96838"/>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3584" name="Oval 32"/>
          <p:cNvSpPr>
            <a:spLocks noChangeArrowheads="1"/>
          </p:cNvSpPr>
          <p:nvPr/>
        </p:nvSpPr>
        <p:spPr bwMode="auto">
          <a:xfrm>
            <a:off x="7391400" y="4267200"/>
            <a:ext cx="609600" cy="990600"/>
          </a:xfrm>
          <a:prstGeom prst="ellipse">
            <a:avLst/>
          </a:prstGeom>
          <a:noFill/>
          <a:ln w="28575">
            <a:solidFill>
              <a:schemeClr val="tx2"/>
            </a:solidFill>
            <a:round/>
            <a:headEnd/>
            <a:tailEnd/>
          </a:ln>
        </p:spPr>
        <p:txBody>
          <a:bodyPr anchor="ctr">
            <a:spAutoFit/>
          </a:bodyPr>
          <a:lstStyle/>
          <a:p>
            <a:endParaRPr lang="pl-PL"/>
          </a:p>
        </p:txBody>
      </p:sp>
      <p:sp>
        <p:nvSpPr>
          <p:cNvPr id="23585" name="Text Box 38"/>
          <p:cNvSpPr txBox="1">
            <a:spLocks noChangeArrowheads="1"/>
          </p:cNvSpPr>
          <p:nvPr/>
        </p:nvSpPr>
        <p:spPr bwMode="auto">
          <a:xfrm>
            <a:off x="3657600" y="2726690"/>
            <a:ext cx="2955040"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Проксимална</a:t>
            </a:r>
            <a:r>
              <a:rPr lang="pl-PL" sz="2000" dirty="0" smtClean="0">
                <a:solidFill>
                  <a:schemeClr val="tx1"/>
                </a:solidFill>
                <a:cs typeface="Times New Roman" pitchFamily="18" charset="0"/>
              </a:rPr>
              <a:t> </a:t>
            </a:r>
            <a:r>
              <a:rPr lang="pl-PL" sz="2000" dirty="0">
                <a:solidFill>
                  <a:schemeClr val="tx1"/>
                </a:solidFill>
                <a:cs typeface="Times New Roman" pitchFamily="18" charset="0"/>
              </a:rPr>
              <a:t>core </a:t>
            </a:r>
            <a:r>
              <a:rPr lang="mk-MK" sz="2000" dirty="0" smtClean="0">
                <a:solidFill>
                  <a:schemeClr val="tx1"/>
                </a:solidFill>
                <a:cs typeface="Times New Roman" pitchFamily="18" charset="0"/>
              </a:rPr>
              <a:t>тетива</a:t>
            </a:r>
            <a:endParaRPr lang="en-US" sz="2000" dirty="0">
              <a:solidFill>
                <a:schemeClr val="tx1"/>
              </a:solidFill>
              <a:cs typeface="Times New Roman" pitchFamily="18" charset="0"/>
            </a:endParaRPr>
          </a:p>
        </p:txBody>
      </p:sp>
      <p:sp>
        <p:nvSpPr>
          <p:cNvPr id="23586" name="Text Box 39"/>
          <p:cNvSpPr txBox="1">
            <a:spLocks noChangeArrowheads="1"/>
          </p:cNvSpPr>
          <p:nvPr/>
        </p:nvSpPr>
        <p:spPr bwMode="auto">
          <a:xfrm>
            <a:off x="3200400" y="4048125"/>
            <a:ext cx="3353739" cy="646331"/>
          </a:xfrm>
          <a:prstGeom prst="rect">
            <a:avLst/>
          </a:prstGeom>
          <a:noFill/>
          <a:ln w="9525">
            <a:noFill/>
            <a:miter lim="800000"/>
            <a:headEnd/>
            <a:tailEnd/>
          </a:ln>
        </p:spPr>
        <p:txBody>
          <a:bodyPr wrap="none">
            <a:spAutoFit/>
          </a:bodyPr>
          <a:lstStyle/>
          <a:p>
            <a:pPr>
              <a:lnSpc>
                <a:spcPct val="90000"/>
              </a:lnSpc>
            </a:pPr>
            <a:r>
              <a:rPr lang="mk-MK" sz="2000" dirty="0" smtClean="0">
                <a:solidFill>
                  <a:srgbClr val="FF0000"/>
                </a:solidFill>
                <a:cs typeface="Times New Roman" pitchFamily="18" charset="0"/>
              </a:rPr>
              <a:t>Дистален спој </a:t>
            </a:r>
            <a:r>
              <a:rPr lang="mk-MK" sz="2000" dirty="0">
                <a:solidFill>
                  <a:srgbClr val="FF0000"/>
                </a:solidFill>
                <a:cs typeface="Times New Roman" pitchFamily="18" charset="0"/>
              </a:rPr>
              <a:t>на </a:t>
            </a:r>
            <a:r>
              <a:rPr lang="pl-PL" sz="2000" dirty="0">
                <a:solidFill>
                  <a:srgbClr val="FF0000"/>
                </a:solidFill>
                <a:cs typeface="Times New Roman" pitchFamily="18" charset="0"/>
              </a:rPr>
              <a:t>core</a:t>
            </a:r>
            <a:r>
              <a:rPr lang="mk-MK" sz="2000" dirty="0">
                <a:solidFill>
                  <a:srgbClr val="FF0000"/>
                </a:solidFill>
                <a:cs typeface="Times New Roman" pitchFamily="18" charset="0"/>
              </a:rPr>
              <a:t> тетива</a:t>
            </a:r>
          </a:p>
          <a:p>
            <a:pPr>
              <a:lnSpc>
                <a:spcPct val="90000"/>
              </a:lnSpc>
            </a:pPr>
            <a:r>
              <a:rPr lang="mk-MK" sz="2000" dirty="0">
                <a:solidFill>
                  <a:srgbClr val="FF0000"/>
                </a:solidFill>
                <a:cs typeface="Times New Roman" pitchFamily="18" charset="0"/>
              </a:rPr>
              <a:t> со </a:t>
            </a:r>
            <a:r>
              <a:rPr lang="mk-MK" sz="2000" dirty="0" smtClean="0">
                <a:solidFill>
                  <a:srgbClr val="FF0000"/>
                </a:solidFill>
                <a:cs typeface="Times New Roman" pitchFamily="18" charset="0"/>
              </a:rPr>
              <a:t>перимизиум</a:t>
            </a:r>
            <a:endParaRPr lang="en-US" sz="2000" dirty="0">
              <a:solidFill>
                <a:srgbClr val="FF0000"/>
              </a:solidFill>
              <a:cs typeface="Times New Roman" pitchFamily="18" charset="0"/>
            </a:endParaRPr>
          </a:p>
        </p:txBody>
      </p:sp>
      <p:sp>
        <p:nvSpPr>
          <p:cNvPr id="23587" name="Text Box 40"/>
          <p:cNvSpPr txBox="1">
            <a:spLocks noChangeArrowheads="1"/>
          </p:cNvSpPr>
          <p:nvPr/>
        </p:nvSpPr>
        <p:spPr bwMode="auto">
          <a:xfrm>
            <a:off x="3154623" y="3262679"/>
            <a:ext cx="3748527" cy="646331"/>
          </a:xfrm>
          <a:prstGeom prst="rect">
            <a:avLst/>
          </a:prstGeom>
          <a:noFill/>
          <a:ln w="9525">
            <a:noFill/>
            <a:miter lim="800000"/>
            <a:headEnd/>
            <a:tailEnd/>
          </a:ln>
        </p:spPr>
        <p:txBody>
          <a:bodyPr wrap="none">
            <a:spAutoFit/>
          </a:bodyPr>
          <a:lstStyle/>
          <a:p>
            <a:pPr>
              <a:lnSpc>
                <a:spcPct val="90000"/>
              </a:lnSpc>
            </a:pPr>
            <a:r>
              <a:rPr lang="mk-MK" sz="2000" dirty="0">
                <a:cs typeface="Times New Roman" pitchFamily="18" charset="0"/>
              </a:rPr>
              <a:t>Проксимален спој на </a:t>
            </a:r>
            <a:r>
              <a:rPr lang="pl-PL" sz="2000" dirty="0">
                <a:cs typeface="Times New Roman" pitchFamily="18" charset="0"/>
              </a:rPr>
              <a:t>core</a:t>
            </a:r>
            <a:r>
              <a:rPr lang="mk-MK" sz="2000" dirty="0">
                <a:cs typeface="Times New Roman" pitchFamily="18" charset="0"/>
              </a:rPr>
              <a:t> тетива</a:t>
            </a:r>
          </a:p>
          <a:p>
            <a:pPr>
              <a:lnSpc>
                <a:spcPct val="90000"/>
              </a:lnSpc>
            </a:pPr>
            <a:r>
              <a:rPr lang="mk-MK" sz="2000" dirty="0">
                <a:cs typeface="Times New Roman" pitchFamily="18" charset="0"/>
              </a:rPr>
              <a:t> со перимизиум</a:t>
            </a:r>
            <a:endParaRPr lang="en-US" sz="2000" dirty="0">
              <a:cs typeface="Times New Roman" pitchFamily="18" charset="0"/>
            </a:endParaRPr>
          </a:p>
        </p:txBody>
      </p:sp>
    </p:spTree>
    <p:extLst>
      <p:ext uri="{BB962C8B-B14F-4D97-AF65-F5344CB8AC3E}">
        <p14:creationId xmlns:p14="http://schemas.microsoft.com/office/powerpoint/2010/main" val="3624998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iceps odwrócony"/>
          <p:cNvPicPr>
            <a:picLocks noChangeAspect="1" noChangeArrowheads="1"/>
          </p:cNvPicPr>
          <p:nvPr/>
        </p:nvPicPr>
        <p:blipFill>
          <a:blip r:embed="rId2"/>
          <a:srcRect/>
          <a:stretch>
            <a:fillRect/>
          </a:stretch>
        </p:blipFill>
        <p:spPr bwMode="auto">
          <a:xfrm>
            <a:off x="914400" y="1600200"/>
            <a:ext cx="1868488" cy="5010150"/>
          </a:xfrm>
          <a:prstGeom prst="rect">
            <a:avLst/>
          </a:prstGeom>
          <a:noFill/>
          <a:ln w="28575">
            <a:solidFill>
              <a:srgbClr val="000000"/>
            </a:solidFill>
            <a:miter lim="800000"/>
            <a:headEnd/>
            <a:tailEnd/>
          </a:ln>
        </p:spPr>
      </p:pic>
      <p:sp>
        <p:nvSpPr>
          <p:cNvPr id="372739" name="Rectangle 3"/>
          <p:cNvSpPr>
            <a:spLocks noGrp="1" noChangeArrowheads="1"/>
          </p:cNvSpPr>
          <p:nvPr>
            <p:ph type="title"/>
          </p:nvPr>
        </p:nvSpPr>
        <p:spPr>
          <a:xfrm>
            <a:off x="457200" y="503238"/>
            <a:ext cx="8229600" cy="792162"/>
          </a:xfrm>
        </p:spPr>
        <p:txBody>
          <a:bodyPr>
            <a:normAutofit/>
          </a:bodyPr>
          <a:lstStyle/>
          <a:p>
            <a:pPr algn="r">
              <a:defRPr/>
            </a:pPr>
            <a:r>
              <a:rPr lang="mk-MK" sz="2800" dirty="0">
                <a:solidFill>
                  <a:srgbClr val="C00000"/>
                </a:solidFill>
                <a:effectLst>
                  <a:outerShdw blurRad="38100" dist="38100" dir="2700000" algn="tl">
                    <a:srgbClr val="FFFFFF"/>
                  </a:outerShdw>
                </a:effectLst>
                <a:latin typeface="Arial" panose="020B0604020202020204" pitchFamily="34" charset="0"/>
                <a:cs typeface="Arial" panose="020B0604020202020204" pitchFamily="34" charset="0"/>
              </a:rPr>
              <a:t>Локализација на мускулниот раскин</a:t>
            </a:r>
            <a:endParaRPr lang="en-US" sz="2800" dirty="0" smtClean="0">
              <a:solidFill>
                <a:srgbClr val="FFFF00"/>
              </a:solidFill>
              <a:effectLst>
                <a:outerShdw blurRad="38100" dist="38100" dir="2700000" algn="tl">
                  <a:srgbClr val="FFFFFF"/>
                </a:outerShdw>
              </a:effectLst>
              <a:latin typeface="Verdana" pitchFamily="34" charset="0"/>
            </a:endParaRPr>
          </a:p>
        </p:txBody>
      </p:sp>
      <p:sp>
        <p:nvSpPr>
          <p:cNvPr id="24580" name="Text Box 4"/>
          <p:cNvSpPr txBox="1">
            <a:spLocks noChangeArrowheads="1"/>
          </p:cNvSpPr>
          <p:nvPr/>
        </p:nvSpPr>
        <p:spPr bwMode="auto">
          <a:xfrm>
            <a:off x="3429000" y="1600200"/>
            <a:ext cx="2461379"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Проксимален припој</a:t>
            </a:r>
            <a:endParaRPr lang="en-US" sz="2000" dirty="0">
              <a:solidFill>
                <a:schemeClr val="tx1"/>
              </a:solidFill>
              <a:cs typeface="Times New Roman" pitchFamily="18" charset="0"/>
            </a:endParaRPr>
          </a:p>
        </p:txBody>
      </p:sp>
      <p:sp>
        <p:nvSpPr>
          <p:cNvPr id="24581" name="Line 5"/>
          <p:cNvSpPr>
            <a:spLocks noChangeShapeType="1"/>
          </p:cNvSpPr>
          <p:nvPr/>
        </p:nvSpPr>
        <p:spPr bwMode="auto">
          <a:xfrm flipH="1">
            <a:off x="2514600" y="4800600"/>
            <a:ext cx="762000" cy="76200"/>
          </a:xfrm>
          <a:prstGeom prst="line">
            <a:avLst/>
          </a:prstGeom>
          <a:noFill/>
          <a:ln w="38100">
            <a:solidFill>
              <a:schemeClr val="hlink"/>
            </a:solidFill>
            <a:round/>
            <a:headEnd/>
            <a:tailEnd type="triangle" w="med" len="med"/>
          </a:ln>
        </p:spPr>
        <p:txBody>
          <a:bodyPr>
            <a:spAutoFit/>
          </a:bodyPr>
          <a:lstStyle/>
          <a:p>
            <a:endParaRPr lang="en-US"/>
          </a:p>
        </p:txBody>
      </p:sp>
      <p:sp>
        <p:nvSpPr>
          <p:cNvPr id="24582" name="Line 6"/>
          <p:cNvSpPr>
            <a:spLocks noChangeShapeType="1"/>
          </p:cNvSpPr>
          <p:nvPr/>
        </p:nvSpPr>
        <p:spPr bwMode="auto">
          <a:xfrm flipV="1">
            <a:off x="6629400" y="4876800"/>
            <a:ext cx="533400" cy="0"/>
          </a:xfrm>
          <a:prstGeom prst="line">
            <a:avLst/>
          </a:prstGeom>
          <a:noFill/>
          <a:ln w="38100">
            <a:solidFill>
              <a:schemeClr val="tx2"/>
            </a:solidFill>
            <a:round/>
            <a:headEnd/>
            <a:tailEnd type="triangle" w="med" len="med"/>
          </a:ln>
        </p:spPr>
        <p:txBody>
          <a:bodyPr>
            <a:spAutoFit/>
          </a:bodyPr>
          <a:lstStyle/>
          <a:p>
            <a:endParaRPr lang="en-US"/>
          </a:p>
        </p:txBody>
      </p:sp>
      <p:sp>
        <p:nvSpPr>
          <p:cNvPr id="24583" name="Oval 7"/>
          <p:cNvSpPr>
            <a:spLocks noChangeArrowheads="1"/>
          </p:cNvSpPr>
          <p:nvPr/>
        </p:nvSpPr>
        <p:spPr bwMode="auto">
          <a:xfrm>
            <a:off x="1600200" y="4572000"/>
            <a:ext cx="838200" cy="609600"/>
          </a:xfrm>
          <a:prstGeom prst="ellipse">
            <a:avLst/>
          </a:prstGeom>
          <a:noFill/>
          <a:ln w="28575">
            <a:solidFill>
              <a:schemeClr val="hlink"/>
            </a:solidFill>
            <a:round/>
            <a:headEnd/>
            <a:tailEnd/>
          </a:ln>
        </p:spPr>
        <p:txBody>
          <a:bodyPr anchor="ctr">
            <a:spAutoFit/>
          </a:bodyPr>
          <a:lstStyle/>
          <a:p>
            <a:endParaRPr lang="pl-PL"/>
          </a:p>
        </p:txBody>
      </p:sp>
      <p:sp>
        <p:nvSpPr>
          <p:cNvPr id="24584" name="Text Box 8"/>
          <p:cNvSpPr txBox="1">
            <a:spLocks noChangeArrowheads="1"/>
          </p:cNvSpPr>
          <p:nvPr/>
        </p:nvSpPr>
        <p:spPr bwMode="auto">
          <a:xfrm>
            <a:off x="3657600" y="2117725"/>
            <a:ext cx="2430858"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Проксимална тетива</a:t>
            </a:r>
            <a:endParaRPr lang="en-US" sz="2000" dirty="0">
              <a:solidFill>
                <a:schemeClr val="tx1"/>
              </a:solidFill>
              <a:cs typeface="Times New Roman" pitchFamily="18" charset="0"/>
            </a:endParaRPr>
          </a:p>
        </p:txBody>
      </p:sp>
      <p:sp>
        <p:nvSpPr>
          <p:cNvPr id="24585" name="Line 9"/>
          <p:cNvSpPr>
            <a:spLocks noChangeShapeType="1"/>
          </p:cNvSpPr>
          <p:nvPr/>
        </p:nvSpPr>
        <p:spPr bwMode="auto">
          <a:xfrm rot="5400000" flipV="1">
            <a:off x="6755607" y="2170906"/>
            <a:ext cx="990600" cy="1587"/>
          </a:xfrm>
          <a:prstGeom prst="line">
            <a:avLst/>
          </a:prstGeom>
          <a:noFill/>
          <a:ln w="127000">
            <a:solidFill>
              <a:schemeClr val="tx1"/>
            </a:solidFill>
            <a:round/>
            <a:headEnd/>
            <a:tailEnd/>
          </a:ln>
        </p:spPr>
        <p:txBody>
          <a:bodyPr/>
          <a:lstStyle/>
          <a:p>
            <a:endParaRPr lang="en-US"/>
          </a:p>
        </p:txBody>
      </p:sp>
      <p:sp>
        <p:nvSpPr>
          <p:cNvPr id="24586" name="Line 10"/>
          <p:cNvSpPr>
            <a:spLocks noChangeShapeType="1"/>
          </p:cNvSpPr>
          <p:nvPr/>
        </p:nvSpPr>
        <p:spPr bwMode="auto">
          <a:xfrm rot="16200000" flipH="1">
            <a:off x="6831013" y="5143500"/>
            <a:ext cx="1295400" cy="304800"/>
          </a:xfrm>
          <a:prstGeom prst="line">
            <a:avLst/>
          </a:prstGeom>
          <a:noFill/>
          <a:ln w="9525">
            <a:solidFill>
              <a:schemeClr val="tx1"/>
            </a:solidFill>
            <a:round/>
            <a:headEnd/>
            <a:tailEnd/>
          </a:ln>
        </p:spPr>
        <p:txBody>
          <a:bodyPr/>
          <a:lstStyle/>
          <a:p>
            <a:endParaRPr lang="en-US"/>
          </a:p>
        </p:txBody>
      </p:sp>
      <p:sp>
        <p:nvSpPr>
          <p:cNvPr id="24587" name="Line 11"/>
          <p:cNvSpPr>
            <a:spLocks noChangeShapeType="1"/>
          </p:cNvSpPr>
          <p:nvPr/>
        </p:nvSpPr>
        <p:spPr bwMode="auto">
          <a:xfrm rot="16200000" flipH="1">
            <a:off x="6850856" y="4133057"/>
            <a:ext cx="1331913" cy="381000"/>
          </a:xfrm>
          <a:prstGeom prst="line">
            <a:avLst/>
          </a:prstGeom>
          <a:noFill/>
          <a:ln w="9525">
            <a:solidFill>
              <a:schemeClr val="tx1"/>
            </a:solidFill>
            <a:round/>
            <a:headEnd/>
            <a:tailEnd/>
          </a:ln>
        </p:spPr>
        <p:txBody>
          <a:bodyPr/>
          <a:lstStyle/>
          <a:p>
            <a:endParaRPr lang="en-US"/>
          </a:p>
        </p:txBody>
      </p:sp>
      <p:sp>
        <p:nvSpPr>
          <p:cNvPr id="24588" name="Line 12"/>
          <p:cNvSpPr>
            <a:spLocks noChangeShapeType="1"/>
          </p:cNvSpPr>
          <p:nvPr/>
        </p:nvSpPr>
        <p:spPr bwMode="auto">
          <a:xfrm rot="16200000" flipH="1">
            <a:off x="6907213" y="4610100"/>
            <a:ext cx="1143000" cy="304800"/>
          </a:xfrm>
          <a:prstGeom prst="line">
            <a:avLst/>
          </a:prstGeom>
          <a:noFill/>
          <a:ln w="9525">
            <a:solidFill>
              <a:schemeClr val="tx1"/>
            </a:solidFill>
            <a:round/>
            <a:headEnd/>
            <a:tailEnd/>
          </a:ln>
        </p:spPr>
        <p:txBody>
          <a:bodyPr/>
          <a:lstStyle/>
          <a:p>
            <a:endParaRPr lang="en-US"/>
          </a:p>
        </p:txBody>
      </p:sp>
      <p:sp>
        <p:nvSpPr>
          <p:cNvPr id="24589" name="Line 13"/>
          <p:cNvSpPr>
            <a:spLocks noChangeShapeType="1"/>
          </p:cNvSpPr>
          <p:nvPr/>
        </p:nvSpPr>
        <p:spPr bwMode="auto">
          <a:xfrm rot="16200000" flipH="1">
            <a:off x="6831013" y="3086100"/>
            <a:ext cx="1295400" cy="457200"/>
          </a:xfrm>
          <a:prstGeom prst="line">
            <a:avLst/>
          </a:prstGeom>
          <a:noFill/>
          <a:ln w="9525">
            <a:solidFill>
              <a:schemeClr val="tx1"/>
            </a:solidFill>
            <a:round/>
            <a:headEnd/>
            <a:tailEnd/>
          </a:ln>
        </p:spPr>
        <p:txBody>
          <a:bodyPr/>
          <a:lstStyle/>
          <a:p>
            <a:endParaRPr lang="en-US"/>
          </a:p>
        </p:txBody>
      </p:sp>
      <p:sp>
        <p:nvSpPr>
          <p:cNvPr id="24590" name="Line 14"/>
          <p:cNvSpPr>
            <a:spLocks noChangeShapeType="1"/>
          </p:cNvSpPr>
          <p:nvPr/>
        </p:nvSpPr>
        <p:spPr bwMode="auto">
          <a:xfrm rot="16200000" flipH="1">
            <a:off x="6869113" y="3657600"/>
            <a:ext cx="1295400" cy="381000"/>
          </a:xfrm>
          <a:prstGeom prst="line">
            <a:avLst/>
          </a:prstGeom>
          <a:noFill/>
          <a:ln w="9525">
            <a:solidFill>
              <a:schemeClr val="tx1"/>
            </a:solidFill>
            <a:round/>
            <a:headEnd/>
            <a:tailEnd/>
          </a:ln>
        </p:spPr>
        <p:txBody>
          <a:bodyPr/>
          <a:lstStyle/>
          <a:p>
            <a:endParaRPr lang="en-US"/>
          </a:p>
        </p:txBody>
      </p:sp>
      <p:sp>
        <p:nvSpPr>
          <p:cNvPr id="24591" name="Line 15"/>
          <p:cNvSpPr>
            <a:spLocks noChangeShapeType="1"/>
          </p:cNvSpPr>
          <p:nvPr/>
        </p:nvSpPr>
        <p:spPr bwMode="auto">
          <a:xfrm rot="5400000" flipV="1">
            <a:off x="7022307" y="2894806"/>
            <a:ext cx="457200" cy="1587"/>
          </a:xfrm>
          <a:prstGeom prst="line">
            <a:avLst/>
          </a:prstGeom>
          <a:noFill/>
          <a:ln w="101600">
            <a:solidFill>
              <a:schemeClr val="tx1"/>
            </a:solidFill>
            <a:round/>
            <a:headEnd/>
            <a:tailEnd/>
          </a:ln>
        </p:spPr>
        <p:txBody>
          <a:bodyPr/>
          <a:lstStyle/>
          <a:p>
            <a:endParaRPr lang="en-US"/>
          </a:p>
        </p:txBody>
      </p:sp>
      <p:sp>
        <p:nvSpPr>
          <p:cNvPr id="24592" name="Line 16"/>
          <p:cNvSpPr>
            <a:spLocks noChangeShapeType="1"/>
          </p:cNvSpPr>
          <p:nvPr/>
        </p:nvSpPr>
        <p:spPr bwMode="auto">
          <a:xfrm rot="5400000" flipV="1">
            <a:off x="7059613" y="3314700"/>
            <a:ext cx="457200" cy="76200"/>
          </a:xfrm>
          <a:prstGeom prst="line">
            <a:avLst/>
          </a:prstGeom>
          <a:noFill/>
          <a:ln w="76200">
            <a:solidFill>
              <a:schemeClr val="tx1"/>
            </a:solidFill>
            <a:round/>
            <a:headEnd/>
            <a:tailEnd/>
          </a:ln>
        </p:spPr>
        <p:txBody>
          <a:bodyPr/>
          <a:lstStyle/>
          <a:p>
            <a:endParaRPr lang="en-US"/>
          </a:p>
        </p:txBody>
      </p:sp>
      <p:sp>
        <p:nvSpPr>
          <p:cNvPr id="24593" name="Line 17"/>
          <p:cNvSpPr>
            <a:spLocks noChangeShapeType="1"/>
          </p:cNvSpPr>
          <p:nvPr/>
        </p:nvSpPr>
        <p:spPr bwMode="auto">
          <a:xfrm rot="5400000" flipV="1">
            <a:off x="7098507" y="3809206"/>
            <a:ext cx="457200" cy="1587"/>
          </a:xfrm>
          <a:prstGeom prst="line">
            <a:avLst/>
          </a:prstGeom>
          <a:noFill/>
          <a:ln w="50800">
            <a:solidFill>
              <a:schemeClr val="tx1"/>
            </a:solidFill>
            <a:round/>
            <a:headEnd/>
            <a:tailEnd/>
          </a:ln>
        </p:spPr>
        <p:txBody>
          <a:bodyPr/>
          <a:lstStyle/>
          <a:p>
            <a:endParaRPr lang="en-US"/>
          </a:p>
        </p:txBody>
      </p:sp>
      <p:sp>
        <p:nvSpPr>
          <p:cNvPr id="24594" name="Line 18"/>
          <p:cNvSpPr>
            <a:spLocks noChangeShapeType="1"/>
          </p:cNvSpPr>
          <p:nvPr/>
        </p:nvSpPr>
        <p:spPr bwMode="auto">
          <a:xfrm rot="5400000" flipV="1">
            <a:off x="7098507" y="4266406"/>
            <a:ext cx="457200" cy="1587"/>
          </a:xfrm>
          <a:prstGeom prst="line">
            <a:avLst/>
          </a:prstGeom>
          <a:noFill/>
          <a:ln w="25400">
            <a:solidFill>
              <a:schemeClr val="tx1"/>
            </a:solidFill>
            <a:round/>
            <a:headEnd/>
            <a:tailEnd/>
          </a:ln>
        </p:spPr>
        <p:txBody>
          <a:bodyPr/>
          <a:lstStyle/>
          <a:p>
            <a:endParaRPr lang="en-US"/>
          </a:p>
        </p:txBody>
      </p:sp>
      <p:sp>
        <p:nvSpPr>
          <p:cNvPr id="24595" name="Line 19"/>
          <p:cNvSpPr>
            <a:spLocks noChangeShapeType="1"/>
          </p:cNvSpPr>
          <p:nvPr/>
        </p:nvSpPr>
        <p:spPr bwMode="auto">
          <a:xfrm rot="5400000" flipV="1">
            <a:off x="7212807" y="4609306"/>
            <a:ext cx="228600" cy="1587"/>
          </a:xfrm>
          <a:prstGeom prst="line">
            <a:avLst/>
          </a:prstGeom>
          <a:noFill/>
          <a:ln w="15875">
            <a:solidFill>
              <a:schemeClr val="tx1"/>
            </a:solidFill>
            <a:round/>
            <a:headEnd/>
            <a:tailEnd/>
          </a:ln>
        </p:spPr>
        <p:txBody>
          <a:bodyPr/>
          <a:lstStyle/>
          <a:p>
            <a:endParaRPr lang="en-US"/>
          </a:p>
        </p:txBody>
      </p:sp>
      <p:sp>
        <p:nvSpPr>
          <p:cNvPr id="24596" name="Line 20"/>
          <p:cNvSpPr>
            <a:spLocks noChangeShapeType="1"/>
          </p:cNvSpPr>
          <p:nvPr/>
        </p:nvSpPr>
        <p:spPr bwMode="auto">
          <a:xfrm rot="-5400000" flipH="1" flipV="1">
            <a:off x="7173913" y="6019800"/>
            <a:ext cx="838200" cy="76200"/>
          </a:xfrm>
          <a:prstGeom prst="line">
            <a:avLst/>
          </a:prstGeom>
          <a:noFill/>
          <a:ln w="127000">
            <a:solidFill>
              <a:schemeClr val="tx1"/>
            </a:solidFill>
            <a:round/>
            <a:headEnd/>
            <a:tailEnd/>
          </a:ln>
        </p:spPr>
        <p:txBody>
          <a:bodyPr/>
          <a:lstStyle/>
          <a:p>
            <a:endParaRPr lang="en-US"/>
          </a:p>
        </p:txBody>
      </p:sp>
      <p:sp>
        <p:nvSpPr>
          <p:cNvPr id="24597" name="Line 21"/>
          <p:cNvSpPr>
            <a:spLocks noChangeShapeType="1"/>
          </p:cNvSpPr>
          <p:nvPr/>
        </p:nvSpPr>
        <p:spPr bwMode="auto">
          <a:xfrm rot="-5400000" flipH="1" flipV="1">
            <a:off x="7402513" y="5334000"/>
            <a:ext cx="533400" cy="76200"/>
          </a:xfrm>
          <a:prstGeom prst="line">
            <a:avLst/>
          </a:prstGeom>
          <a:noFill/>
          <a:ln w="101600">
            <a:solidFill>
              <a:schemeClr val="tx1"/>
            </a:solidFill>
            <a:round/>
            <a:headEnd/>
            <a:tailEnd/>
          </a:ln>
        </p:spPr>
        <p:txBody>
          <a:bodyPr/>
          <a:lstStyle/>
          <a:p>
            <a:endParaRPr lang="en-US"/>
          </a:p>
        </p:txBody>
      </p:sp>
      <p:sp>
        <p:nvSpPr>
          <p:cNvPr id="24598" name="Line 22"/>
          <p:cNvSpPr>
            <a:spLocks noChangeShapeType="1"/>
          </p:cNvSpPr>
          <p:nvPr/>
        </p:nvSpPr>
        <p:spPr bwMode="auto">
          <a:xfrm rot="5400000" flipV="1">
            <a:off x="7479507" y="4418806"/>
            <a:ext cx="457200" cy="1587"/>
          </a:xfrm>
          <a:prstGeom prst="line">
            <a:avLst/>
          </a:prstGeom>
          <a:noFill/>
          <a:ln w="50800">
            <a:solidFill>
              <a:schemeClr val="tx1"/>
            </a:solidFill>
            <a:round/>
            <a:headEnd/>
            <a:tailEnd/>
          </a:ln>
        </p:spPr>
        <p:txBody>
          <a:bodyPr/>
          <a:lstStyle/>
          <a:p>
            <a:endParaRPr lang="en-US"/>
          </a:p>
        </p:txBody>
      </p:sp>
      <p:sp>
        <p:nvSpPr>
          <p:cNvPr id="24599" name="Line 23"/>
          <p:cNvSpPr>
            <a:spLocks noChangeShapeType="1"/>
          </p:cNvSpPr>
          <p:nvPr/>
        </p:nvSpPr>
        <p:spPr bwMode="auto">
          <a:xfrm rot="5400000" flipV="1">
            <a:off x="7479507" y="4037806"/>
            <a:ext cx="457200" cy="1587"/>
          </a:xfrm>
          <a:prstGeom prst="line">
            <a:avLst/>
          </a:prstGeom>
          <a:noFill/>
          <a:ln w="25400">
            <a:solidFill>
              <a:schemeClr val="tx1"/>
            </a:solidFill>
            <a:round/>
            <a:headEnd/>
            <a:tailEnd/>
          </a:ln>
        </p:spPr>
        <p:txBody>
          <a:bodyPr/>
          <a:lstStyle/>
          <a:p>
            <a:endParaRPr lang="en-US"/>
          </a:p>
        </p:txBody>
      </p:sp>
      <p:sp>
        <p:nvSpPr>
          <p:cNvPr id="24600" name="Line 24"/>
          <p:cNvSpPr>
            <a:spLocks noChangeShapeType="1"/>
          </p:cNvSpPr>
          <p:nvPr/>
        </p:nvSpPr>
        <p:spPr bwMode="auto">
          <a:xfrm rot="5400000" flipV="1">
            <a:off x="7593807" y="3694906"/>
            <a:ext cx="228600" cy="1587"/>
          </a:xfrm>
          <a:prstGeom prst="line">
            <a:avLst/>
          </a:prstGeom>
          <a:noFill/>
          <a:ln w="15875">
            <a:solidFill>
              <a:schemeClr val="tx1"/>
            </a:solidFill>
            <a:round/>
            <a:headEnd/>
            <a:tailEnd/>
          </a:ln>
        </p:spPr>
        <p:txBody>
          <a:bodyPr/>
          <a:lstStyle/>
          <a:p>
            <a:endParaRPr lang="en-US"/>
          </a:p>
        </p:txBody>
      </p:sp>
      <p:sp>
        <p:nvSpPr>
          <p:cNvPr id="24601" name="Line 25"/>
          <p:cNvSpPr>
            <a:spLocks noChangeShapeType="1"/>
          </p:cNvSpPr>
          <p:nvPr/>
        </p:nvSpPr>
        <p:spPr bwMode="auto">
          <a:xfrm rot="16200000" flipH="1">
            <a:off x="6831013" y="2705100"/>
            <a:ext cx="1295400" cy="457200"/>
          </a:xfrm>
          <a:prstGeom prst="line">
            <a:avLst/>
          </a:prstGeom>
          <a:noFill/>
          <a:ln w="9525">
            <a:solidFill>
              <a:schemeClr val="tx1"/>
            </a:solidFill>
            <a:round/>
            <a:headEnd/>
            <a:tailEnd/>
          </a:ln>
        </p:spPr>
        <p:txBody>
          <a:bodyPr/>
          <a:lstStyle/>
          <a:p>
            <a:endParaRPr lang="en-US"/>
          </a:p>
        </p:txBody>
      </p:sp>
      <p:sp>
        <p:nvSpPr>
          <p:cNvPr id="24602" name="Oval 26"/>
          <p:cNvSpPr>
            <a:spLocks noChangeArrowheads="1"/>
          </p:cNvSpPr>
          <p:nvPr/>
        </p:nvSpPr>
        <p:spPr bwMode="auto">
          <a:xfrm rot="4620000">
            <a:off x="6996906" y="4904582"/>
            <a:ext cx="923925" cy="1000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4603" name="Oval 27"/>
          <p:cNvSpPr>
            <a:spLocks noChangeArrowheads="1"/>
          </p:cNvSpPr>
          <p:nvPr/>
        </p:nvSpPr>
        <p:spPr bwMode="auto">
          <a:xfrm rot="4500000">
            <a:off x="6972300" y="4524376"/>
            <a:ext cx="1074737" cy="873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4604" name="Oval 28"/>
          <p:cNvSpPr>
            <a:spLocks noChangeArrowheads="1"/>
          </p:cNvSpPr>
          <p:nvPr/>
        </p:nvSpPr>
        <p:spPr bwMode="auto">
          <a:xfrm rot="4500000">
            <a:off x="6973888" y="3998912"/>
            <a:ext cx="1074738" cy="87313"/>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4605" name="Oval 29"/>
          <p:cNvSpPr>
            <a:spLocks noChangeArrowheads="1"/>
          </p:cNvSpPr>
          <p:nvPr/>
        </p:nvSpPr>
        <p:spPr bwMode="auto">
          <a:xfrm rot="4200000">
            <a:off x="6971507" y="3529806"/>
            <a:ext cx="1060450" cy="96837"/>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4606" name="Oval 30"/>
          <p:cNvSpPr>
            <a:spLocks noChangeArrowheads="1"/>
          </p:cNvSpPr>
          <p:nvPr/>
        </p:nvSpPr>
        <p:spPr bwMode="auto">
          <a:xfrm rot="4200000">
            <a:off x="6976269" y="3155156"/>
            <a:ext cx="1060450" cy="96838"/>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4607" name="Oval 31"/>
          <p:cNvSpPr>
            <a:spLocks noChangeArrowheads="1"/>
          </p:cNvSpPr>
          <p:nvPr/>
        </p:nvSpPr>
        <p:spPr bwMode="auto">
          <a:xfrm>
            <a:off x="7315200" y="4495800"/>
            <a:ext cx="914400" cy="685800"/>
          </a:xfrm>
          <a:prstGeom prst="ellipse">
            <a:avLst/>
          </a:prstGeom>
          <a:noFill/>
          <a:ln w="28575">
            <a:solidFill>
              <a:schemeClr val="tx2"/>
            </a:solidFill>
            <a:round/>
            <a:headEnd/>
            <a:tailEnd/>
          </a:ln>
        </p:spPr>
        <p:txBody>
          <a:bodyPr wrap="none" anchor="ctr">
            <a:spAutoFit/>
          </a:bodyPr>
          <a:lstStyle/>
          <a:p>
            <a:endParaRPr lang="pl-PL"/>
          </a:p>
        </p:txBody>
      </p:sp>
      <p:sp>
        <p:nvSpPr>
          <p:cNvPr id="24608" name="Text Box 32"/>
          <p:cNvSpPr txBox="1">
            <a:spLocks noChangeArrowheads="1"/>
          </p:cNvSpPr>
          <p:nvPr/>
        </p:nvSpPr>
        <p:spPr bwMode="auto">
          <a:xfrm>
            <a:off x="3352800" y="4648200"/>
            <a:ext cx="2489721" cy="400110"/>
          </a:xfrm>
          <a:prstGeom prst="rect">
            <a:avLst/>
          </a:prstGeom>
          <a:noFill/>
          <a:ln w="9525">
            <a:noFill/>
            <a:miter lim="800000"/>
            <a:headEnd/>
            <a:tailEnd/>
          </a:ln>
        </p:spPr>
        <p:txBody>
          <a:bodyPr wrap="none">
            <a:spAutoFit/>
          </a:bodyPr>
          <a:lstStyle/>
          <a:p>
            <a:pPr algn="l"/>
            <a:r>
              <a:rPr lang="mk-MK" sz="2000" dirty="0" smtClean="0">
                <a:solidFill>
                  <a:srgbClr val="FF0000"/>
                </a:solidFill>
                <a:cs typeface="Times New Roman" pitchFamily="18" charset="0"/>
              </a:rPr>
              <a:t>Дистална </a:t>
            </a:r>
            <a:r>
              <a:rPr lang="pl-PL" sz="2000" dirty="0" smtClean="0">
                <a:solidFill>
                  <a:srgbClr val="FF0000"/>
                </a:solidFill>
                <a:cs typeface="Times New Roman" pitchFamily="18" charset="0"/>
              </a:rPr>
              <a:t>core </a:t>
            </a:r>
            <a:r>
              <a:rPr lang="mk-MK" sz="2000" dirty="0" smtClean="0">
                <a:solidFill>
                  <a:srgbClr val="FF0000"/>
                </a:solidFill>
                <a:cs typeface="Times New Roman" pitchFamily="18" charset="0"/>
              </a:rPr>
              <a:t>тетива</a:t>
            </a:r>
            <a:endParaRPr lang="en-US" sz="2000" dirty="0">
              <a:solidFill>
                <a:srgbClr val="FF0000"/>
              </a:solidFill>
              <a:cs typeface="Times New Roman" pitchFamily="18" charset="0"/>
            </a:endParaRPr>
          </a:p>
        </p:txBody>
      </p:sp>
      <p:sp>
        <p:nvSpPr>
          <p:cNvPr id="24609" name="Text Box 38"/>
          <p:cNvSpPr txBox="1">
            <a:spLocks noChangeArrowheads="1"/>
          </p:cNvSpPr>
          <p:nvPr/>
        </p:nvSpPr>
        <p:spPr bwMode="auto">
          <a:xfrm>
            <a:off x="3553460" y="2749550"/>
            <a:ext cx="2955040" cy="400110"/>
          </a:xfrm>
          <a:prstGeom prst="rect">
            <a:avLst/>
          </a:prstGeom>
          <a:noFill/>
          <a:ln w="9525">
            <a:noFill/>
            <a:miter lim="800000"/>
            <a:headEnd/>
            <a:tailEnd/>
          </a:ln>
        </p:spPr>
        <p:txBody>
          <a:bodyPr wrap="none">
            <a:spAutoFit/>
          </a:bodyPr>
          <a:lstStyle/>
          <a:p>
            <a:pPr algn="l"/>
            <a:r>
              <a:rPr lang="mk-MK" sz="2000" dirty="0" smtClean="0">
                <a:cs typeface="Times New Roman" pitchFamily="18" charset="0"/>
              </a:rPr>
              <a:t>Проксимална</a:t>
            </a:r>
            <a:r>
              <a:rPr lang="pl-PL" sz="2000" dirty="0" smtClean="0">
                <a:solidFill>
                  <a:schemeClr val="tx1"/>
                </a:solidFill>
                <a:cs typeface="Times New Roman" pitchFamily="18" charset="0"/>
              </a:rPr>
              <a:t> </a:t>
            </a:r>
            <a:r>
              <a:rPr lang="pl-PL" sz="2000" dirty="0">
                <a:solidFill>
                  <a:schemeClr val="tx1"/>
                </a:solidFill>
                <a:cs typeface="Times New Roman" pitchFamily="18" charset="0"/>
              </a:rPr>
              <a:t>core </a:t>
            </a:r>
            <a:r>
              <a:rPr lang="mk-MK" sz="2000" dirty="0" smtClean="0">
                <a:solidFill>
                  <a:schemeClr val="tx1"/>
                </a:solidFill>
                <a:cs typeface="Times New Roman" pitchFamily="18" charset="0"/>
              </a:rPr>
              <a:t>тетива</a:t>
            </a:r>
            <a:endParaRPr lang="en-US" sz="2000" dirty="0">
              <a:solidFill>
                <a:schemeClr val="tx1"/>
              </a:solidFill>
              <a:cs typeface="Times New Roman" pitchFamily="18" charset="0"/>
            </a:endParaRPr>
          </a:p>
        </p:txBody>
      </p:sp>
      <p:sp>
        <p:nvSpPr>
          <p:cNvPr id="24610" name="Text Box 39"/>
          <p:cNvSpPr txBox="1">
            <a:spLocks noChangeArrowheads="1"/>
          </p:cNvSpPr>
          <p:nvPr/>
        </p:nvSpPr>
        <p:spPr bwMode="auto">
          <a:xfrm>
            <a:off x="3339213" y="4054475"/>
            <a:ext cx="3296031" cy="923330"/>
          </a:xfrm>
          <a:prstGeom prst="rect">
            <a:avLst/>
          </a:prstGeom>
          <a:noFill/>
          <a:ln w="9525">
            <a:noFill/>
            <a:miter lim="800000"/>
            <a:headEnd/>
            <a:tailEnd/>
          </a:ln>
        </p:spPr>
        <p:txBody>
          <a:bodyPr wrap="none">
            <a:spAutoFit/>
          </a:bodyPr>
          <a:lstStyle/>
          <a:p>
            <a:pPr>
              <a:lnSpc>
                <a:spcPct val="90000"/>
              </a:lnSpc>
            </a:pPr>
            <a:r>
              <a:rPr lang="mk-MK" sz="2000" dirty="0">
                <a:cs typeface="Times New Roman" pitchFamily="18" charset="0"/>
              </a:rPr>
              <a:t>Дистален спој на </a:t>
            </a:r>
            <a:r>
              <a:rPr lang="pl-PL" sz="2000" dirty="0">
                <a:cs typeface="Times New Roman" pitchFamily="18" charset="0"/>
              </a:rPr>
              <a:t>core</a:t>
            </a:r>
            <a:r>
              <a:rPr lang="mk-MK" sz="2000" dirty="0">
                <a:cs typeface="Times New Roman" pitchFamily="18" charset="0"/>
              </a:rPr>
              <a:t> тетива</a:t>
            </a:r>
          </a:p>
          <a:p>
            <a:pPr>
              <a:lnSpc>
                <a:spcPct val="90000"/>
              </a:lnSpc>
            </a:pPr>
            <a:r>
              <a:rPr lang="mk-MK" sz="2000" dirty="0">
                <a:cs typeface="Times New Roman" pitchFamily="18" charset="0"/>
              </a:rPr>
              <a:t> со перимизиум</a:t>
            </a:r>
            <a:endParaRPr lang="en-US" sz="2000" dirty="0">
              <a:cs typeface="Times New Roman" pitchFamily="18" charset="0"/>
            </a:endParaRPr>
          </a:p>
          <a:p>
            <a:pPr algn="l">
              <a:lnSpc>
                <a:spcPct val="90000"/>
              </a:lnSpc>
            </a:pPr>
            <a:endParaRPr lang="en-US" sz="2000" dirty="0">
              <a:solidFill>
                <a:schemeClr val="tx1"/>
              </a:solidFill>
              <a:cs typeface="Times New Roman" pitchFamily="18" charset="0"/>
            </a:endParaRPr>
          </a:p>
        </p:txBody>
      </p:sp>
      <p:sp>
        <p:nvSpPr>
          <p:cNvPr id="24611" name="Text Box 40"/>
          <p:cNvSpPr txBox="1">
            <a:spLocks noChangeArrowheads="1"/>
          </p:cNvSpPr>
          <p:nvPr/>
        </p:nvSpPr>
        <p:spPr bwMode="auto">
          <a:xfrm>
            <a:off x="3302634" y="3248025"/>
            <a:ext cx="3748527" cy="923330"/>
          </a:xfrm>
          <a:prstGeom prst="rect">
            <a:avLst/>
          </a:prstGeom>
          <a:noFill/>
          <a:ln w="9525">
            <a:noFill/>
            <a:miter lim="800000"/>
            <a:headEnd/>
            <a:tailEnd/>
          </a:ln>
        </p:spPr>
        <p:txBody>
          <a:bodyPr wrap="none">
            <a:spAutoFit/>
          </a:bodyPr>
          <a:lstStyle/>
          <a:p>
            <a:pPr>
              <a:lnSpc>
                <a:spcPct val="90000"/>
              </a:lnSpc>
            </a:pPr>
            <a:r>
              <a:rPr lang="mk-MK" sz="2000" dirty="0">
                <a:cs typeface="Times New Roman" pitchFamily="18" charset="0"/>
              </a:rPr>
              <a:t>Проксимален спој на </a:t>
            </a:r>
            <a:r>
              <a:rPr lang="pl-PL" sz="2000" dirty="0">
                <a:cs typeface="Times New Roman" pitchFamily="18" charset="0"/>
              </a:rPr>
              <a:t>core</a:t>
            </a:r>
            <a:r>
              <a:rPr lang="mk-MK" sz="2000" dirty="0">
                <a:cs typeface="Times New Roman" pitchFamily="18" charset="0"/>
              </a:rPr>
              <a:t> тетива</a:t>
            </a:r>
          </a:p>
          <a:p>
            <a:pPr>
              <a:lnSpc>
                <a:spcPct val="90000"/>
              </a:lnSpc>
            </a:pPr>
            <a:r>
              <a:rPr lang="mk-MK" sz="2000" dirty="0">
                <a:cs typeface="Times New Roman" pitchFamily="18" charset="0"/>
              </a:rPr>
              <a:t> со перимизиум</a:t>
            </a:r>
            <a:endParaRPr lang="en-US" sz="2000" dirty="0">
              <a:cs typeface="Times New Roman" pitchFamily="18" charset="0"/>
            </a:endParaRPr>
          </a:p>
          <a:p>
            <a:pPr algn="l">
              <a:lnSpc>
                <a:spcPct val="90000"/>
              </a:lnSpc>
            </a:pPr>
            <a:endParaRPr lang="en-US" sz="2000" dirty="0">
              <a:solidFill>
                <a:schemeClr val="tx1"/>
              </a:solidFill>
              <a:cs typeface="Times New Roman" pitchFamily="18" charset="0"/>
            </a:endParaRPr>
          </a:p>
        </p:txBody>
      </p:sp>
      <p:sp>
        <p:nvSpPr>
          <p:cNvPr id="36" name="Line 22"/>
          <p:cNvSpPr>
            <a:spLocks noChangeShapeType="1"/>
          </p:cNvSpPr>
          <p:nvPr/>
        </p:nvSpPr>
        <p:spPr bwMode="auto">
          <a:xfrm rot="5400000" flipV="1">
            <a:off x="7498007" y="4882357"/>
            <a:ext cx="457200" cy="1587"/>
          </a:xfrm>
          <a:prstGeom prst="line">
            <a:avLst/>
          </a:prstGeom>
          <a:noFill/>
          <a:ln w="50800">
            <a:solidFill>
              <a:srgbClr val="FF0000"/>
            </a:solidFill>
            <a:round/>
            <a:headEnd/>
            <a:tailEnd/>
          </a:ln>
        </p:spPr>
        <p:txBody>
          <a:bodyPr/>
          <a:lstStyle/>
          <a:p>
            <a:endParaRPr lang="en-US"/>
          </a:p>
        </p:txBody>
      </p:sp>
    </p:spTree>
    <p:extLst>
      <p:ext uri="{BB962C8B-B14F-4D97-AF65-F5344CB8AC3E}">
        <p14:creationId xmlns:p14="http://schemas.microsoft.com/office/powerpoint/2010/main" val="2017124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biceps odwrócony"/>
          <p:cNvPicPr>
            <a:picLocks noChangeAspect="1" noChangeArrowheads="1"/>
          </p:cNvPicPr>
          <p:nvPr/>
        </p:nvPicPr>
        <p:blipFill>
          <a:blip r:embed="rId2"/>
          <a:srcRect/>
          <a:stretch>
            <a:fillRect/>
          </a:stretch>
        </p:blipFill>
        <p:spPr bwMode="auto">
          <a:xfrm>
            <a:off x="914400" y="1600200"/>
            <a:ext cx="1868488" cy="5010150"/>
          </a:xfrm>
          <a:prstGeom prst="rect">
            <a:avLst/>
          </a:prstGeom>
          <a:noFill/>
          <a:ln w="28575">
            <a:solidFill>
              <a:srgbClr val="000000"/>
            </a:solidFill>
            <a:miter lim="800000"/>
            <a:headEnd/>
            <a:tailEnd/>
          </a:ln>
        </p:spPr>
      </p:pic>
      <p:sp>
        <p:nvSpPr>
          <p:cNvPr id="373763" name="Rectangle 3"/>
          <p:cNvSpPr>
            <a:spLocks noGrp="1" noChangeArrowheads="1"/>
          </p:cNvSpPr>
          <p:nvPr>
            <p:ph type="title"/>
          </p:nvPr>
        </p:nvSpPr>
        <p:spPr>
          <a:xfrm>
            <a:off x="457200" y="503238"/>
            <a:ext cx="8229600" cy="792162"/>
          </a:xfrm>
        </p:spPr>
        <p:txBody>
          <a:bodyPr>
            <a:normAutofit/>
          </a:bodyPr>
          <a:lstStyle/>
          <a:p>
            <a:pPr algn="r">
              <a:defRPr/>
            </a:pPr>
            <a:r>
              <a:rPr lang="mk-MK" sz="2800" dirty="0">
                <a:solidFill>
                  <a:srgbClr val="C00000"/>
                </a:solidFill>
                <a:effectLst>
                  <a:outerShdw blurRad="38100" dist="38100" dir="2700000" algn="tl">
                    <a:srgbClr val="FFFFFF"/>
                  </a:outerShdw>
                </a:effectLst>
                <a:latin typeface="Arial" panose="020B0604020202020204" pitchFamily="34" charset="0"/>
                <a:cs typeface="Arial" panose="020B0604020202020204" pitchFamily="34" charset="0"/>
              </a:rPr>
              <a:t>Локализација на мускулниот раскин</a:t>
            </a:r>
            <a:endParaRPr lang="en-US" sz="2800" dirty="0" smtClean="0">
              <a:solidFill>
                <a:srgbClr val="FFFF00"/>
              </a:solidFill>
              <a:effectLst>
                <a:outerShdw blurRad="38100" dist="38100" dir="2700000" algn="tl">
                  <a:srgbClr val="FFFFFF"/>
                </a:outerShdw>
              </a:effectLst>
              <a:latin typeface="Verdana" pitchFamily="34" charset="0"/>
            </a:endParaRPr>
          </a:p>
        </p:txBody>
      </p:sp>
      <p:sp>
        <p:nvSpPr>
          <p:cNvPr id="25604" name="Text Box 4"/>
          <p:cNvSpPr txBox="1">
            <a:spLocks noChangeArrowheads="1"/>
          </p:cNvSpPr>
          <p:nvPr/>
        </p:nvSpPr>
        <p:spPr bwMode="auto">
          <a:xfrm>
            <a:off x="3429000" y="1600200"/>
            <a:ext cx="2461379"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Проксимален припој</a:t>
            </a:r>
            <a:endParaRPr lang="en-US" sz="2000" dirty="0">
              <a:solidFill>
                <a:schemeClr val="tx1"/>
              </a:solidFill>
              <a:cs typeface="Times New Roman" pitchFamily="18" charset="0"/>
            </a:endParaRPr>
          </a:p>
        </p:txBody>
      </p:sp>
      <p:sp>
        <p:nvSpPr>
          <p:cNvPr id="25605" name="Line 5"/>
          <p:cNvSpPr>
            <a:spLocks noChangeShapeType="1"/>
          </p:cNvSpPr>
          <p:nvPr/>
        </p:nvSpPr>
        <p:spPr bwMode="auto">
          <a:xfrm flipH="1">
            <a:off x="2743200" y="5562600"/>
            <a:ext cx="1066800" cy="304800"/>
          </a:xfrm>
          <a:prstGeom prst="line">
            <a:avLst/>
          </a:prstGeom>
          <a:noFill/>
          <a:ln w="38100">
            <a:solidFill>
              <a:schemeClr val="hlink"/>
            </a:solidFill>
            <a:round/>
            <a:headEnd/>
            <a:tailEnd type="triangle" w="med" len="med"/>
          </a:ln>
        </p:spPr>
        <p:txBody>
          <a:bodyPr>
            <a:spAutoFit/>
          </a:bodyPr>
          <a:lstStyle/>
          <a:p>
            <a:endParaRPr lang="en-US"/>
          </a:p>
        </p:txBody>
      </p:sp>
      <p:sp>
        <p:nvSpPr>
          <p:cNvPr id="25606" name="Line 6"/>
          <p:cNvSpPr>
            <a:spLocks noChangeShapeType="1"/>
          </p:cNvSpPr>
          <p:nvPr/>
        </p:nvSpPr>
        <p:spPr bwMode="auto">
          <a:xfrm>
            <a:off x="5943600" y="5562600"/>
            <a:ext cx="1066800" cy="304800"/>
          </a:xfrm>
          <a:prstGeom prst="line">
            <a:avLst/>
          </a:prstGeom>
          <a:noFill/>
          <a:ln w="38100">
            <a:solidFill>
              <a:schemeClr val="tx2"/>
            </a:solidFill>
            <a:round/>
            <a:headEnd/>
            <a:tailEnd type="triangle" w="med" len="med"/>
          </a:ln>
        </p:spPr>
        <p:txBody>
          <a:bodyPr>
            <a:spAutoFit/>
          </a:bodyPr>
          <a:lstStyle/>
          <a:p>
            <a:endParaRPr lang="en-US"/>
          </a:p>
        </p:txBody>
      </p:sp>
      <p:sp>
        <p:nvSpPr>
          <p:cNvPr id="25607" name="Oval 7"/>
          <p:cNvSpPr>
            <a:spLocks noChangeArrowheads="1"/>
          </p:cNvSpPr>
          <p:nvPr/>
        </p:nvSpPr>
        <p:spPr bwMode="auto">
          <a:xfrm>
            <a:off x="1676400" y="5715000"/>
            <a:ext cx="838200" cy="609600"/>
          </a:xfrm>
          <a:prstGeom prst="ellipse">
            <a:avLst/>
          </a:prstGeom>
          <a:noFill/>
          <a:ln w="28575">
            <a:solidFill>
              <a:schemeClr val="hlink"/>
            </a:solidFill>
            <a:round/>
            <a:headEnd/>
            <a:tailEnd/>
          </a:ln>
        </p:spPr>
        <p:txBody>
          <a:bodyPr anchor="ctr">
            <a:spAutoFit/>
          </a:bodyPr>
          <a:lstStyle/>
          <a:p>
            <a:endParaRPr lang="pl-PL"/>
          </a:p>
        </p:txBody>
      </p:sp>
      <p:sp>
        <p:nvSpPr>
          <p:cNvPr id="25608" name="Text Box 8"/>
          <p:cNvSpPr txBox="1">
            <a:spLocks noChangeArrowheads="1"/>
          </p:cNvSpPr>
          <p:nvPr/>
        </p:nvSpPr>
        <p:spPr bwMode="auto">
          <a:xfrm>
            <a:off x="3657600" y="2117725"/>
            <a:ext cx="2430858"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Проксимална тетива</a:t>
            </a:r>
            <a:endParaRPr lang="en-US" sz="2000" dirty="0">
              <a:solidFill>
                <a:schemeClr val="tx1"/>
              </a:solidFill>
              <a:cs typeface="Times New Roman" pitchFamily="18" charset="0"/>
            </a:endParaRPr>
          </a:p>
        </p:txBody>
      </p:sp>
      <p:sp>
        <p:nvSpPr>
          <p:cNvPr id="25609" name="Line 9"/>
          <p:cNvSpPr>
            <a:spLocks noChangeShapeType="1"/>
          </p:cNvSpPr>
          <p:nvPr/>
        </p:nvSpPr>
        <p:spPr bwMode="auto">
          <a:xfrm rot="5400000" flipV="1">
            <a:off x="6755607" y="2170906"/>
            <a:ext cx="990600" cy="1587"/>
          </a:xfrm>
          <a:prstGeom prst="line">
            <a:avLst/>
          </a:prstGeom>
          <a:noFill/>
          <a:ln w="127000">
            <a:solidFill>
              <a:schemeClr val="tx1"/>
            </a:solidFill>
            <a:round/>
            <a:headEnd/>
            <a:tailEnd/>
          </a:ln>
        </p:spPr>
        <p:txBody>
          <a:bodyPr/>
          <a:lstStyle/>
          <a:p>
            <a:endParaRPr lang="en-US"/>
          </a:p>
        </p:txBody>
      </p:sp>
      <p:sp>
        <p:nvSpPr>
          <p:cNvPr id="25610" name="Line 10"/>
          <p:cNvSpPr>
            <a:spLocks noChangeShapeType="1"/>
          </p:cNvSpPr>
          <p:nvPr/>
        </p:nvSpPr>
        <p:spPr bwMode="auto">
          <a:xfrm rot="16200000" flipH="1">
            <a:off x="6831013" y="5143500"/>
            <a:ext cx="1295400" cy="304800"/>
          </a:xfrm>
          <a:prstGeom prst="line">
            <a:avLst/>
          </a:prstGeom>
          <a:noFill/>
          <a:ln w="9525">
            <a:solidFill>
              <a:schemeClr val="tx1"/>
            </a:solidFill>
            <a:round/>
            <a:headEnd/>
            <a:tailEnd/>
          </a:ln>
        </p:spPr>
        <p:txBody>
          <a:bodyPr/>
          <a:lstStyle/>
          <a:p>
            <a:endParaRPr lang="en-US"/>
          </a:p>
        </p:txBody>
      </p:sp>
      <p:sp>
        <p:nvSpPr>
          <p:cNvPr id="25611" name="Line 11"/>
          <p:cNvSpPr>
            <a:spLocks noChangeShapeType="1"/>
          </p:cNvSpPr>
          <p:nvPr/>
        </p:nvSpPr>
        <p:spPr bwMode="auto">
          <a:xfrm rot="16200000" flipH="1">
            <a:off x="6850856" y="4133057"/>
            <a:ext cx="1331913" cy="381000"/>
          </a:xfrm>
          <a:prstGeom prst="line">
            <a:avLst/>
          </a:prstGeom>
          <a:noFill/>
          <a:ln w="9525">
            <a:solidFill>
              <a:schemeClr val="tx1"/>
            </a:solidFill>
            <a:round/>
            <a:headEnd/>
            <a:tailEnd/>
          </a:ln>
        </p:spPr>
        <p:txBody>
          <a:bodyPr/>
          <a:lstStyle/>
          <a:p>
            <a:endParaRPr lang="en-US"/>
          </a:p>
        </p:txBody>
      </p:sp>
      <p:sp>
        <p:nvSpPr>
          <p:cNvPr id="25612" name="Line 12"/>
          <p:cNvSpPr>
            <a:spLocks noChangeShapeType="1"/>
          </p:cNvSpPr>
          <p:nvPr/>
        </p:nvSpPr>
        <p:spPr bwMode="auto">
          <a:xfrm rot="16200000" flipH="1">
            <a:off x="6907213" y="4610100"/>
            <a:ext cx="1143000" cy="304800"/>
          </a:xfrm>
          <a:prstGeom prst="line">
            <a:avLst/>
          </a:prstGeom>
          <a:noFill/>
          <a:ln w="9525">
            <a:solidFill>
              <a:schemeClr val="tx1"/>
            </a:solidFill>
            <a:round/>
            <a:headEnd/>
            <a:tailEnd/>
          </a:ln>
        </p:spPr>
        <p:txBody>
          <a:bodyPr/>
          <a:lstStyle/>
          <a:p>
            <a:endParaRPr lang="en-US"/>
          </a:p>
        </p:txBody>
      </p:sp>
      <p:sp>
        <p:nvSpPr>
          <p:cNvPr id="25613" name="Line 13"/>
          <p:cNvSpPr>
            <a:spLocks noChangeShapeType="1"/>
          </p:cNvSpPr>
          <p:nvPr/>
        </p:nvSpPr>
        <p:spPr bwMode="auto">
          <a:xfrm rot="16200000" flipH="1">
            <a:off x="6831013" y="3086100"/>
            <a:ext cx="1295400" cy="457200"/>
          </a:xfrm>
          <a:prstGeom prst="line">
            <a:avLst/>
          </a:prstGeom>
          <a:noFill/>
          <a:ln w="9525">
            <a:solidFill>
              <a:schemeClr val="tx1"/>
            </a:solidFill>
            <a:round/>
            <a:headEnd/>
            <a:tailEnd/>
          </a:ln>
        </p:spPr>
        <p:txBody>
          <a:bodyPr/>
          <a:lstStyle/>
          <a:p>
            <a:endParaRPr lang="en-US"/>
          </a:p>
        </p:txBody>
      </p:sp>
      <p:sp>
        <p:nvSpPr>
          <p:cNvPr id="25614" name="Line 14"/>
          <p:cNvSpPr>
            <a:spLocks noChangeShapeType="1"/>
          </p:cNvSpPr>
          <p:nvPr/>
        </p:nvSpPr>
        <p:spPr bwMode="auto">
          <a:xfrm rot="16200000" flipH="1">
            <a:off x="6869113" y="3657600"/>
            <a:ext cx="1295400" cy="381000"/>
          </a:xfrm>
          <a:prstGeom prst="line">
            <a:avLst/>
          </a:prstGeom>
          <a:noFill/>
          <a:ln w="9525">
            <a:solidFill>
              <a:schemeClr val="tx1"/>
            </a:solidFill>
            <a:round/>
            <a:headEnd/>
            <a:tailEnd/>
          </a:ln>
        </p:spPr>
        <p:txBody>
          <a:bodyPr/>
          <a:lstStyle/>
          <a:p>
            <a:endParaRPr lang="en-US"/>
          </a:p>
        </p:txBody>
      </p:sp>
      <p:sp>
        <p:nvSpPr>
          <p:cNvPr id="25615" name="Line 15"/>
          <p:cNvSpPr>
            <a:spLocks noChangeShapeType="1"/>
          </p:cNvSpPr>
          <p:nvPr/>
        </p:nvSpPr>
        <p:spPr bwMode="auto">
          <a:xfrm rot="5400000" flipV="1">
            <a:off x="7022307" y="2894806"/>
            <a:ext cx="457200" cy="1587"/>
          </a:xfrm>
          <a:prstGeom prst="line">
            <a:avLst/>
          </a:prstGeom>
          <a:noFill/>
          <a:ln w="101600">
            <a:solidFill>
              <a:schemeClr val="tx1"/>
            </a:solidFill>
            <a:round/>
            <a:headEnd/>
            <a:tailEnd/>
          </a:ln>
        </p:spPr>
        <p:txBody>
          <a:bodyPr/>
          <a:lstStyle/>
          <a:p>
            <a:endParaRPr lang="en-US"/>
          </a:p>
        </p:txBody>
      </p:sp>
      <p:sp>
        <p:nvSpPr>
          <p:cNvPr id="25616" name="Line 16"/>
          <p:cNvSpPr>
            <a:spLocks noChangeShapeType="1"/>
          </p:cNvSpPr>
          <p:nvPr/>
        </p:nvSpPr>
        <p:spPr bwMode="auto">
          <a:xfrm rot="5400000" flipV="1">
            <a:off x="7059613" y="3314700"/>
            <a:ext cx="457200" cy="76200"/>
          </a:xfrm>
          <a:prstGeom prst="line">
            <a:avLst/>
          </a:prstGeom>
          <a:noFill/>
          <a:ln w="76200">
            <a:solidFill>
              <a:schemeClr val="tx1"/>
            </a:solidFill>
            <a:round/>
            <a:headEnd/>
            <a:tailEnd/>
          </a:ln>
        </p:spPr>
        <p:txBody>
          <a:bodyPr/>
          <a:lstStyle/>
          <a:p>
            <a:endParaRPr lang="en-US"/>
          </a:p>
        </p:txBody>
      </p:sp>
      <p:sp>
        <p:nvSpPr>
          <p:cNvPr id="25617" name="Line 17"/>
          <p:cNvSpPr>
            <a:spLocks noChangeShapeType="1"/>
          </p:cNvSpPr>
          <p:nvPr/>
        </p:nvSpPr>
        <p:spPr bwMode="auto">
          <a:xfrm rot="5400000" flipV="1">
            <a:off x="7098507" y="3809206"/>
            <a:ext cx="457200" cy="1587"/>
          </a:xfrm>
          <a:prstGeom prst="line">
            <a:avLst/>
          </a:prstGeom>
          <a:noFill/>
          <a:ln w="50800">
            <a:solidFill>
              <a:schemeClr val="tx1"/>
            </a:solidFill>
            <a:round/>
            <a:headEnd/>
            <a:tailEnd/>
          </a:ln>
        </p:spPr>
        <p:txBody>
          <a:bodyPr/>
          <a:lstStyle/>
          <a:p>
            <a:endParaRPr lang="en-US"/>
          </a:p>
        </p:txBody>
      </p:sp>
      <p:sp>
        <p:nvSpPr>
          <p:cNvPr id="25618" name="Line 18"/>
          <p:cNvSpPr>
            <a:spLocks noChangeShapeType="1"/>
          </p:cNvSpPr>
          <p:nvPr/>
        </p:nvSpPr>
        <p:spPr bwMode="auto">
          <a:xfrm rot="5400000" flipV="1">
            <a:off x="7098507" y="4266406"/>
            <a:ext cx="457200" cy="1587"/>
          </a:xfrm>
          <a:prstGeom prst="line">
            <a:avLst/>
          </a:prstGeom>
          <a:noFill/>
          <a:ln w="25400">
            <a:solidFill>
              <a:schemeClr val="tx1"/>
            </a:solidFill>
            <a:round/>
            <a:headEnd/>
            <a:tailEnd/>
          </a:ln>
        </p:spPr>
        <p:txBody>
          <a:bodyPr/>
          <a:lstStyle/>
          <a:p>
            <a:endParaRPr lang="en-US"/>
          </a:p>
        </p:txBody>
      </p:sp>
      <p:sp>
        <p:nvSpPr>
          <p:cNvPr id="25619" name="Line 19"/>
          <p:cNvSpPr>
            <a:spLocks noChangeShapeType="1"/>
          </p:cNvSpPr>
          <p:nvPr/>
        </p:nvSpPr>
        <p:spPr bwMode="auto">
          <a:xfrm rot="5400000" flipV="1">
            <a:off x="7212807" y="4609306"/>
            <a:ext cx="228600" cy="1587"/>
          </a:xfrm>
          <a:prstGeom prst="line">
            <a:avLst/>
          </a:prstGeom>
          <a:noFill/>
          <a:ln w="15875">
            <a:solidFill>
              <a:schemeClr val="tx1"/>
            </a:solidFill>
            <a:round/>
            <a:headEnd/>
            <a:tailEnd/>
          </a:ln>
        </p:spPr>
        <p:txBody>
          <a:bodyPr/>
          <a:lstStyle/>
          <a:p>
            <a:endParaRPr lang="en-US"/>
          </a:p>
        </p:txBody>
      </p:sp>
      <p:sp>
        <p:nvSpPr>
          <p:cNvPr id="25620" name="Line 20"/>
          <p:cNvSpPr>
            <a:spLocks noChangeShapeType="1"/>
          </p:cNvSpPr>
          <p:nvPr/>
        </p:nvSpPr>
        <p:spPr bwMode="auto">
          <a:xfrm rot="-5400000" flipH="1" flipV="1">
            <a:off x="7402513" y="5334000"/>
            <a:ext cx="533400" cy="76200"/>
          </a:xfrm>
          <a:prstGeom prst="line">
            <a:avLst/>
          </a:prstGeom>
          <a:noFill/>
          <a:ln w="101600">
            <a:solidFill>
              <a:schemeClr val="tx1"/>
            </a:solidFill>
            <a:round/>
            <a:headEnd/>
            <a:tailEnd/>
          </a:ln>
        </p:spPr>
        <p:txBody>
          <a:bodyPr/>
          <a:lstStyle/>
          <a:p>
            <a:endParaRPr lang="en-US"/>
          </a:p>
        </p:txBody>
      </p:sp>
      <p:sp>
        <p:nvSpPr>
          <p:cNvPr id="25621" name="Line 21"/>
          <p:cNvSpPr>
            <a:spLocks noChangeShapeType="1"/>
          </p:cNvSpPr>
          <p:nvPr/>
        </p:nvSpPr>
        <p:spPr bwMode="auto">
          <a:xfrm rot="5400000" flipV="1">
            <a:off x="7479507" y="4418806"/>
            <a:ext cx="457200" cy="1587"/>
          </a:xfrm>
          <a:prstGeom prst="line">
            <a:avLst/>
          </a:prstGeom>
          <a:noFill/>
          <a:ln w="50800">
            <a:solidFill>
              <a:schemeClr val="tx1"/>
            </a:solidFill>
            <a:round/>
            <a:headEnd/>
            <a:tailEnd/>
          </a:ln>
        </p:spPr>
        <p:txBody>
          <a:bodyPr/>
          <a:lstStyle/>
          <a:p>
            <a:endParaRPr lang="en-US"/>
          </a:p>
        </p:txBody>
      </p:sp>
      <p:sp>
        <p:nvSpPr>
          <p:cNvPr id="25622" name="Line 22"/>
          <p:cNvSpPr>
            <a:spLocks noChangeShapeType="1"/>
          </p:cNvSpPr>
          <p:nvPr/>
        </p:nvSpPr>
        <p:spPr bwMode="auto">
          <a:xfrm rot="5400000" flipV="1">
            <a:off x="7479507" y="4037806"/>
            <a:ext cx="457200" cy="1587"/>
          </a:xfrm>
          <a:prstGeom prst="line">
            <a:avLst/>
          </a:prstGeom>
          <a:noFill/>
          <a:ln w="25400">
            <a:solidFill>
              <a:schemeClr val="tx1"/>
            </a:solidFill>
            <a:round/>
            <a:headEnd/>
            <a:tailEnd/>
          </a:ln>
        </p:spPr>
        <p:txBody>
          <a:bodyPr/>
          <a:lstStyle/>
          <a:p>
            <a:endParaRPr lang="en-US"/>
          </a:p>
        </p:txBody>
      </p:sp>
      <p:sp>
        <p:nvSpPr>
          <p:cNvPr id="25623" name="Line 23"/>
          <p:cNvSpPr>
            <a:spLocks noChangeShapeType="1"/>
          </p:cNvSpPr>
          <p:nvPr/>
        </p:nvSpPr>
        <p:spPr bwMode="auto">
          <a:xfrm rot="5400000" flipV="1">
            <a:off x="7593807" y="3694906"/>
            <a:ext cx="228600" cy="1587"/>
          </a:xfrm>
          <a:prstGeom prst="line">
            <a:avLst/>
          </a:prstGeom>
          <a:noFill/>
          <a:ln w="15875">
            <a:solidFill>
              <a:schemeClr val="tx1"/>
            </a:solidFill>
            <a:round/>
            <a:headEnd/>
            <a:tailEnd/>
          </a:ln>
        </p:spPr>
        <p:txBody>
          <a:bodyPr/>
          <a:lstStyle/>
          <a:p>
            <a:endParaRPr lang="en-US"/>
          </a:p>
        </p:txBody>
      </p:sp>
      <p:sp>
        <p:nvSpPr>
          <p:cNvPr id="25624" name="Line 24"/>
          <p:cNvSpPr>
            <a:spLocks noChangeShapeType="1"/>
          </p:cNvSpPr>
          <p:nvPr/>
        </p:nvSpPr>
        <p:spPr bwMode="auto">
          <a:xfrm rot="16200000" flipH="1">
            <a:off x="6831013" y="2705100"/>
            <a:ext cx="1295400" cy="457200"/>
          </a:xfrm>
          <a:prstGeom prst="line">
            <a:avLst/>
          </a:prstGeom>
          <a:noFill/>
          <a:ln w="9525">
            <a:solidFill>
              <a:schemeClr val="tx1"/>
            </a:solidFill>
            <a:round/>
            <a:headEnd/>
            <a:tailEnd/>
          </a:ln>
        </p:spPr>
        <p:txBody>
          <a:bodyPr/>
          <a:lstStyle/>
          <a:p>
            <a:endParaRPr lang="en-US"/>
          </a:p>
        </p:txBody>
      </p:sp>
      <p:sp>
        <p:nvSpPr>
          <p:cNvPr id="25625" name="Oval 25"/>
          <p:cNvSpPr>
            <a:spLocks noChangeArrowheads="1"/>
          </p:cNvSpPr>
          <p:nvPr/>
        </p:nvSpPr>
        <p:spPr bwMode="auto">
          <a:xfrm rot="4620000">
            <a:off x="6996906" y="4904582"/>
            <a:ext cx="923925" cy="1000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5626" name="Oval 26"/>
          <p:cNvSpPr>
            <a:spLocks noChangeArrowheads="1"/>
          </p:cNvSpPr>
          <p:nvPr/>
        </p:nvSpPr>
        <p:spPr bwMode="auto">
          <a:xfrm rot="4500000">
            <a:off x="6972300" y="4524376"/>
            <a:ext cx="1074737" cy="873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5627" name="Oval 27"/>
          <p:cNvSpPr>
            <a:spLocks noChangeArrowheads="1"/>
          </p:cNvSpPr>
          <p:nvPr/>
        </p:nvSpPr>
        <p:spPr bwMode="auto">
          <a:xfrm rot="4500000">
            <a:off x="6973888" y="3998912"/>
            <a:ext cx="1074738" cy="87313"/>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5628" name="Oval 28"/>
          <p:cNvSpPr>
            <a:spLocks noChangeArrowheads="1"/>
          </p:cNvSpPr>
          <p:nvPr/>
        </p:nvSpPr>
        <p:spPr bwMode="auto">
          <a:xfrm rot="4200000">
            <a:off x="6971507" y="3529806"/>
            <a:ext cx="1060450" cy="96837"/>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5629" name="Oval 29"/>
          <p:cNvSpPr>
            <a:spLocks noChangeArrowheads="1"/>
          </p:cNvSpPr>
          <p:nvPr/>
        </p:nvSpPr>
        <p:spPr bwMode="auto">
          <a:xfrm rot="4200000">
            <a:off x="6976269" y="3155156"/>
            <a:ext cx="1060450" cy="96838"/>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5630" name="Oval 30"/>
          <p:cNvSpPr>
            <a:spLocks noChangeArrowheads="1"/>
          </p:cNvSpPr>
          <p:nvPr/>
        </p:nvSpPr>
        <p:spPr bwMode="auto">
          <a:xfrm>
            <a:off x="7162800" y="5715000"/>
            <a:ext cx="914400" cy="685800"/>
          </a:xfrm>
          <a:prstGeom prst="ellipse">
            <a:avLst/>
          </a:prstGeom>
          <a:noFill/>
          <a:ln w="28575">
            <a:solidFill>
              <a:schemeClr val="tx2"/>
            </a:solidFill>
            <a:round/>
            <a:headEnd/>
            <a:tailEnd/>
          </a:ln>
        </p:spPr>
        <p:txBody>
          <a:bodyPr wrap="none" anchor="ctr">
            <a:spAutoFit/>
          </a:bodyPr>
          <a:lstStyle/>
          <a:p>
            <a:endParaRPr lang="pl-PL"/>
          </a:p>
        </p:txBody>
      </p:sp>
      <p:sp>
        <p:nvSpPr>
          <p:cNvPr id="25631" name="Line 31"/>
          <p:cNvSpPr>
            <a:spLocks noChangeShapeType="1"/>
          </p:cNvSpPr>
          <p:nvPr/>
        </p:nvSpPr>
        <p:spPr bwMode="auto">
          <a:xfrm rot="5400000" flipV="1">
            <a:off x="7479507" y="4876006"/>
            <a:ext cx="457200" cy="1587"/>
          </a:xfrm>
          <a:prstGeom prst="line">
            <a:avLst/>
          </a:prstGeom>
          <a:noFill/>
          <a:ln w="76200">
            <a:solidFill>
              <a:schemeClr val="tx1"/>
            </a:solidFill>
            <a:round/>
            <a:headEnd/>
            <a:tailEnd/>
          </a:ln>
        </p:spPr>
        <p:txBody>
          <a:bodyPr/>
          <a:lstStyle/>
          <a:p>
            <a:endParaRPr lang="en-US"/>
          </a:p>
        </p:txBody>
      </p:sp>
      <p:sp>
        <p:nvSpPr>
          <p:cNvPr id="25632" name="Text Box 32"/>
          <p:cNvSpPr txBox="1">
            <a:spLocks noChangeArrowheads="1"/>
          </p:cNvSpPr>
          <p:nvPr/>
        </p:nvSpPr>
        <p:spPr bwMode="auto">
          <a:xfrm>
            <a:off x="3910013" y="5318125"/>
            <a:ext cx="1978362" cy="400110"/>
          </a:xfrm>
          <a:prstGeom prst="rect">
            <a:avLst/>
          </a:prstGeom>
          <a:noFill/>
          <a:ln w="9525">
            <a:noFill/>
            <a:miter lim="800000"/>
            <a:headEnd/>
            <a:tailEnd/>
          </a:ln>
        </p:spPr>
        <p:txBody>
          <a:bodyPr wrap="none">
            <a:spAutoFit/>
          </a:bodyPr>
          <a:lstStyle/>
          <a:p>
            <a:pPr algn="l"/>
            <a:r>
              <a:rPr lang="mk-MK" sz="2000" dirty="0" smtClean="0">
                <a:solidFill>
                  <a:srgbClr val="FF0000"/>
                </a:solidFill>
                <a:cs typeface="Times New Roman" pitchFamily="18" charset="0"/>
              </a:rPr>
              <a:t>Дистална тетива</a:t>
            </a:r>
            <a:endParaRPr lang="en-US" sz="2000" dirty="0">
              <a:solidFill>
                <a:srgbClr val="FF0000"/>
              </a:solidFill>
              <a:cs typeface="Times New Roman" pitchFamily="18" charset="0"/>
            </a:endParaRPr>
          </a:p>
        </p:txBody>
      </p:sp>
      <p:sp>
        <p:nvSpPr>
          <p:cNvPr id="25633" name="Line 33"/>
          <p:cNvSpPr>
            <a:spLocks noChangeShapeType="1"/>
          </p:cNvSpPr>
          <p:nvPr/>
        </p:nvSpPr>
        <p:spPr bwMode="auto">
          <a:xfrm rot="-5400000" flipH="1" flipV="1">
            <a:off x="7435057" y="6292056"/>
            <a:ext cx="304800" cy="65087"/>
          </a:xfrm>
          <a:prstGeom prst="line">
            <a:avLst/>
          </a:prstGeom>
          <a:noFill/>
          <a:ln w="127000">
            <a:solidFill>
              <a:schemeClr val="tx1"/>
            </a:solidFill>
            <a:round/>
            <a:headEnd/>
            <a:tailEnd/>
          </a:ln>
        </p:spPr>
        <p:txBody>
          <a:bodyPr/>
          <a:lstStyle/>
          <a:p>
            <a:endParaRPr lang="en-US"/>
          </a:p>
        </p:txBody>
      </p:sp>
      <p:sp>
        <p:nvSpPr>
          <p:cNvPr id="25634" name="Line 34"/>
          <p:cNvSpPr>
            <a:spLocks noChangeShapeType="1"/>
          </p:cNvSpPr>
          <p:nvPr/>
        </p:nvSpPr>
        <p:spPr bwMode="auto">
          <a:xfrm rot="-5400000" flipH="1" flipV="1">
            <a:off x="7473157" y="5785643"/>
            <a:ext cx="304800" cy="11113"/>
          </a:xfrm>
          <a:prstGeom prst="line">
            <a:avLst/>
          </a:prstGeom>
          <a:noFill/>
          <a:ln w="127000">
            <a:solidFill>
              <a:schemeClr val="tx1"/>
            </a:solidFill>
            <a:round/>
            <a:headEnd/>
            <a:tailEnd/>
          </a:ln>
        </p:spPr>
        <p:txBody>
          <a:bodyPr/>
          <a:lstStyle/>
          <a:p>
            <a:endParaRPr lang="en-US"/>
          </a:p>
        </p:txBody>
      </p:sp>
      <p:sp>
        <p:nvSpPr>
          <p:cNvPr id="25635" name="Text Box 40"/>
          <p:cNvSpPr txBox="1">
            <a:spLocks noChangeArrowheads="1"/>
          </p:cNvSpPr>
          <p:nvPr/>
        </p:nvSpPr>
        <p:spPr bwMode="auto">
          <a:xfrm>
            <a:off x="3645823" y="2709773"/>
            <a:ext cx="2955040"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Проксимална</a:t>
            </a:r>
            <a:r>
              <a:rPr lang="pl-PL" sz="2000" dirty="0" smtClean="0">
                <a:solidFill>
                  <a:schemeClr val="tx1"/>
                </a:solidFill>
                <a:cs typeface="Times New Roman" pitchFamily="18" charset="0"/>
              </a:rPr>
              <a:t> </a:t>
            </a:r>
            <a:r>
              <a:rPr lang="pl-PL" sz="2000" dirty="0">
                <a:solidFill>
                  <a:schemeClr val="tx1"/>
                </a:solidFill>
                <a:cs typeface="Times New Roman" pitchFamily="18" charset="0"/>
              </a:rPr>
              <a:t>core </a:t>
            </a:r>
            <a:r>
              <a:rPr lang="mk-MK" sz="2000" dirty="0" smtClean="0">
                <a:solidFill>
                  <a:schemeClr val="tx1"/>
                </a:solidFill>
                <a:cs typeface="Times New Roman" pitchFamily="18" charset="0"/>
              </a:rPr>
              <a:t>тетива</a:t>
            </a:r>
            <a:endParaRPr lang="en-US" sz="2000" dirty="0">
              <a:solidFill>
                <a:schemeClr val="tx1"/>
              </a:solidFill>
              <a:cs typeface="Times New Roman" pitchFamily="18" charset="0"/>
            </a:endParaRPr>
          </a:p>
        </p:txBody>
      </p:sp>
      <p:sp>
        <p:nvSpPr>
          <p:cNvPr id="25636" name="Text Box 41"/>
          <p:cNvSpPr txBox="1">
            <a:spLocks noChangeArrowheads="1"/>
          </p:cNvSpPr>
          <p:nvPr/>
        </p:nvSpPr>
        <p:spPr bwMode="auto">
          <a:xfrm>
            <a:off x="3551512" y="4777739"/>
            <a:ext cx="2502545" cy="400110"/>
          </a:xfrm>
          <a:prstGeom prst="rect">
            <a:avLst/>
          </a:prstGeom>
          <a:noFill/>
          <a:ln w="9525">
            <a:noFill/>
            <a:miter lim="800000"/>
            <a:headEnd/>
            <a:tailEnd/>
          </a:ln>
        </p:spPr>
        <p:txBody>
          <a:bodyPr wrap="none">
            <a:spAutoFit/>
          </a:bodyPr>
          <a:lstStyle/>
          <a:p>
            <a:pPr algn="l"/>
            <a:r>
              <a:rPr lang="mk-MK" sz="2000" dirty="0" smtClean="0">
                <a:cs typeface="Times New Roman" pitchFamily="18" charset="0"/>
              </a:rPr>
              <a:t>Дистална</a:t>
            </a:r>
            <a:r>
              <a:rPr lang="pl-PL" sz="2000" dirty="0" smtClean="0">
                <a:solidFill>
                  <a:schemeClr val="tx1"/>
                </a:solidFill>
                <a:cs typeface="Times New Roman" pitchFamily="18" charset="0"/>
              </a:rPr>
              <a:t> </a:t>
            </a:r>
            <a:r>
              <a:rPr lang="pl-PL" sz="2000" dirty="0">
                <a:solidFill>
                  <a:schemeClr val="tx1"/>
                </a:solidFill>
                <a:cs typeface="Times New Roman" pitchFamily="18" charset="0"/>
              </a:rPr>
              <a:t>core </a:t>
            </a:r>
            <a:r>
              <a:rPr lang="mk-MK" sz="2000" dirty="0" smtClean="0">
                <a:solidFill>
                  <a:schemeClr val="tx1"/>
                </a:solidFill>
                <a:cs typeface="Times New Roman" pitchFamily="18" charset="0"/>
              </a:rPr>
              <a:t>тетива</a:t>
            </a:r>
            <a:endParaRPr lang="en-US" sz="2000" dirty="0">
              <a:solidFill>
                <a:schemeClr val="tx1"/>
              </a:solidFill>
              <a:cs typeface="Times New Roman" pitchFamily="18" charset="0"/>
            </a:endParaRPr>
          </a:p>
        </p:txBody>
      </p:sp>
      <p:sp>
        <p:nvSpPr>
          <p:cNvPr id="25637" name="Text Box 42"/>
          <p:cNvSpPr txBox="1">
            <a:spLocks noChangeArrowheads="1"/>
          </p:cNvSpPr>
          <p:nvPr/>
        </p:nvSpPr>
        <p:spPr bwMode="auto">
          <a:xfrm>
            <a:off x="3200400" y="4048125"/>
            <a:ext cx="3296031" cy="646331"/>
          </a:xfrm>
          <a:prstGeom prst="rect">
            <a:avLst/>
          </a:prstGeom>
          <a:noFill/>
          <a:ln w="9525">
            <a:noFill/>
            <a:miter lim="800000"/>
            <a:headEnd/>
            <a:tailEnd/>
          </a:ln>
        </p:spPr>
        <p:txBody>
          <a:bodyPr wrap="none">
            <a:spAutoFit/>
          </a:bodyPr>
          <a:lstStyle/>
          <a:p>
            <a:pPr>
              <a:lnSpc>
                <a:spcPct val="90000"/>
              </a:lnSpc>
            </a:pPr>
            <a:r>
              <a:rPr lang="mk-MK" sz="2000" dirty="0">
                <a:cs typeface="Times New Roman" pitchFamily="18" charset="0"/>
              </a:rPr>
              <a:t>Дистален спој на </a:t>
            </a:r>
            <a:r>
              <a:rPr lang="pl-PL" sz="2000" dirty="0">
                <a:cs typeface="Times New Roman" pitchFamily="18" charset="0"/>
              </a:rPr>
              <a:t>core</a:t>
            </a:r>
            <a:r>
              <a:rPr lang="mk-MK" sz="2000" dirty="0">
                <a:cs typeface="Times New Roman" pitchFamily="18" charset="0"/>
              </a:rPr>
              <a:t> тетива</a:t>
            </a:r>
          </a:p>
          <a:p>
            <a:pPr algn="ctr">
              <a:lnSpc>
                <a:spcPct val="90000"/>
              </a:lnSpc>
            </a:pPr>
            <a:r>
              <a:rPr lang="mk-MK" sz="2000" dirty="0">
                <a:cs typeface="Times New Roman" pitchFamily="18" charset="0"/>
              </a:rPr>
              <a:t> со </a:t>
            </a:r>
            <a:r>
              <a:rPr lang="mk-MK" sz="2000" dirty="0" smtClean="0">
                <a:cs typeface="Times New Roman" pitchFamily="18" charset="0"/>
              </a:rPr>
              <a:t>перимизиум</a:t>
            </a:r>
            <a:endParaRPr lang="mk-MK" sz="2000" dirty="0">
              <a:cs typeface="Times New Roman" pitchFamily="18" charset="0"/>
            </a:endParaRPr>
          </a:p>
        </p:txBody>
      </p:sp>
      <p:sp>
        <p:nvSpPr>
          <p:cNvPr id="2" name="Rectangle 1"/>
          <p:cNvSpPr/>
          <p:nvPr/>
        </p:nvSpPr>
        <p:spPr>
          <a:xfrm>
            <a:off x="3276600" y="3294201"/>
            <a:ext cx="4572000" cy="646331"/>
          </a:xfrm>
          <a:prstGeom prst="rect">
            <a:avLst/>
          </a:prstGeom>
        </p:spPr>
        <p:txBody>
          <a:bodyPr>
            <a:spAutoFit/>
          </a:bodyPr>
          <a:lstStyle/>
          <a:p>
            <a:pPr>
              <a:lnSpc>
                <a:spcPct val="90000"/>
              </a:lnSpc>
            </a:pPr>
            <a:r>
              <a:rPr lang="mk-MK" sz="2000" dirty="0">
                <a:cs typeface="Times New Roman" pitchFamily="18" charset="0"/>
              </a:rPr>
              <a:t>Проксимален спој на </a:t>
            </a:r>
            <a:r>
              <a:rPr lang="pl-PL" sz="2000" dirty="0">
                <a:cs typeface="Times New Roman" pitchFamily="18" charset="0"/>
              </a:rPr>
              <a:t>core</a:t>
            </a:r>
            <a:r>
              <a:rPr lang="mk-MK" sz="2000" dirty="0">
                <a:cs typeface="Times New Roman" pitchFamily="18" charset="0"/>
              </a:rPr>
              <a:t> тетива</a:t>
            </a:r>
          </a:p>
          <a:p>
            <a:pPr>
              <a:lnSpc>
                <a:spcPct val="90000"/>
              </a:lnSpc>
            </a:pPr>
            <a:r>
              <a:rPr lang="mk-MK" sz="2000" dirty="0">
                <a:cs typeface="Times New Roman" pitchFamily="18" charset="0"/>
              </a:rPr>
              <a:t> со перимизиум</a:t>
            </a:r>
            <a:endParaRPr lang="en-US" sz="2000" dirty="0">
              <a:cs typeface="Times New Roman" pitchFamily="18" charset="0"/>
            </a:endParaRPr>
          </a:p>
        </p:txBody>
      </p:sp>
    </p:spTree>
    <p:extLst>
      <p:ext uri="{BB962C8B-B14F-4D97-AF65-F5344CB8AC3E}">
        <p14:creationId xmlns:p14="http://schemas.microsoft.com/office/powerpoint/2010/main" val="38623452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Line 2"/>
          <p:cNvSpPr>
            <a:spLocks noChangeShapeType="1"/>
          </p:cNvSpPr>
          <p:nvPr/>
        </p:nvSpPr>
        <p:spPr bwMode="auto">
          <a:xfrm rot="-5400000" flipH="1" flipV="1">
            <a:off x="7162800" y="6019800"/>
            <a:ext cx="838200" cy="76200"/>
          </a:xfrm>
          <a:prstGeom prst="line">
            <a:avLst/>
          </a:prstGeom>
          <a:noFill/>
          <a:ln w="127000">
            <a:solidFill>
              <a:schemeClr val="tx1"/>
            </a:solidFill>
            <a:round/>
            <a:headEnd/>
            <a:tailEnd/>
          </a:ln>
        </p:spPr>
        <p:txBody>
          <a:bodyPr/>
          <a:lstStyle/>
          <a:p>
            <a:endParaRPr lang="en-US"/>
          </a:p>
        </p:txBody>
      </p:sp>
      <p:pic>
        <p:nvPicPr>
          <p:cNvPr id="26627" name="Picture 3" descr="biceps odwrócony"/>
          <p:cNvPicPr>
            <a:picLocks noChangeAspect="1" noChangeArrowheads="1"/>
          </p:cNvPicPr>
          <p:nvPr/>
        </p:nvPicPr>
        <p:blipFill>
          <a:blip r:embed="rId3"/>
          <a:srcRect/>
          <a:stretch>
            <a:fillRect/>
          </a:stretch>
        </p:blipFill>
        <p:spPr bwMode="auto">
          <a:xfrm>
            <a:off x="914400" y="1600200"/>
            <a:ext cx="1868488" cy="5010150"/>
          </a:xfrm>
          <a:prstGeom prst="rect">
            <a:avLst/>
          </a:prstGeom>
          <a:noFill/>
          <a:ln w="28575">
            <a:solidFill>
              <a:srgbClr val="000000"/>
            </a:solidFill>
            <a:miter lim="800000"/>
            <a:headEnd/>
            <a:tailEnd/>
          </a:ln>
        </p:spPr>
      </p:pic>
      <p:sp>
        <p:nvSpPr>
          <p:cNvPr id="374788" name="Rectangle 4"/>
          <p:cNvSpPr>
            <a:spLocks noGrp="1" noChangeArrowheads="1"/>
          </p:cNvSpPr>
          <p:nvPr>
            <p:ph type="title"/>
          </p:nvPr>
        </p:nvSpPr>
        <p:spPr>
          <a:xfrm>
            <a:off x="457200" y="503238"/>
            <a:ext cx="8229600" cy="792162"/>
          </a:xfrm>
        </p:spPr>
        <p:txBody>
          <a:bodyPr>
            <a:normAutofit/>
          </a:bodyPr>
          <a:lstStyle/>
          <a:p>
            <a:pPr algn="r">
              <a:defRPr/>
            </a:pPr>
            <a:r>
              <a:rPr lang="mk-MK" sz="2800" dirty="0">
                <a:solidFill>
                  <a:srgbClr val="C00000"/>
                </a:solidFill>
                <a:effectLst>
                  <a:outerShdw blurRad="38100" dist="38100" dir="2700000" algn="tl">
                    <a:srgbClr val="FFFFFF"/>
                  </a:outerShdw>
                </a:effectLst>
                <a:latin typeface="Arial" panose="020B0604020202020204" pitchFamily="34" charset="0"/>
                <a:cs typeface="Arial" panose="020B0604020202020204" pitchFamily="34" charset="0"/>
              </a:rPr>
              <a:t>Локализација на мускулниот раскин</a:t>
            </a:r>
            <a:endParaRPr lang="en-US" sz="2800" dirty="0" smtClean="0">
              <a:solidFill>
                <a:srgbClr val="FFFF00"/>
              </a:solidFill>
              <a:effectLst>
                <a:outerShdw blurRad="38100" dist="38100" dir="2700000" algn="tl">
                  <a:srgbClr val="FFFFFF"/>
                </a:outerShdw>
              </a:effectLst>
              <a:latin typeface="Verdana" pitchFamily="34" charset="0"/>
            </a:endParaRPr>
          </a:p>
        </p:txBody>
      </p:sp>
      <p:sp>
        <p:nvSpPr>
          <p:cNvPr id="26629" name="Text Box 5"/>
          <p:cNvSpPr txBox="1">
            <a:spLocks noChangeArrowheads="1"/>
          </p:cNvSpPr>
          <p:nvPr/>
        </p:nvSpPr>
        <p:spPr bwMode="auto">
          <a:xfrm>
            <a:off x="3429000" y="1600200"/>
            <a:ext cx="2461379"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Проксимален припој</a:t>
            </a:r>
            <a:endParaRPr lang="en-US" sz="2000" dirty="0">
              <a:solidFill>
                <a:schemeClr val="tx1"/>
              </a:solidFill>
              <a:cs typeface="Times New Roman" pitchFamily="18" charset="0"/>
            </a:endParaRPr>
          </a:p>
        </p:txBody>
      </p:sp>
      <p:sp>
        <p:nvSpPr>
          <p:cNvPr id="26630" name="Line 6"/>
          <p:cNvSpPr>
            <a:spLocks noChangeShapeType="1"/>
          </p:cNvSpPr>
          <p:nvPr/>
        </p:nvSpPr>
        <p:spPr bwMode="auto">
          <a:xfrm flipH="1">
            <a:off x="2438400" y="6248400"/>
            <a:ext cx="990600" cy="76200"/>
          </a:xfrm>
          <a:prstGeom prst="line">
            <a:avLst/>
          </a:prstGeom>
          <a:noFill/>
          <a:ln w="38100">
            <a:solidFill>
              <a:schemeClr val="hlink"/>
            </a:solidFill>
            <a:round/>
            <a:headEnd/>
            <a:tailEnd type="triangle" w="med" len="med"/>
          </a:ln>
        </p:spPr>
        <p:txBody>
          <a:bodyPr>
            <a:spAutoFit/>
          </a:bodyPr>
          <a:lstStyle/>
          <a:p>
            <a:endParaRPr lang="en-US"/>
          </a:p>
        </p:txBody>
      </p:sp>
      <p:sp>
        <p:nvSpPr>
          <p:cNvPr id="26631" name="Line 7"/>
          <p:cNvSpPr>
            <a:spLocks noChangeShapeType="1"/>
          </p:cNvSpPr>
          <p:nvPr/>
        </p:nvSpPr>
        <p:spPr bwMode="auto">
          <a:xfrm>
            <a:off x="6248400" y="6248400"/>
            <a:ext cx="762000" cy="76200"/>
          </a:xfrm>
          <a:prstGeom prst="line">
            <a:avLst/>
          </a:prstGeom>
          <a:noFill/>
          <a:ln w="38100">
            <a:solidFill>
              <a:schemeClr val="tx2"/>
            </a:solidFill>
            <a:round/>
            <a:headEnd/>
            <a:tailEnd type="triangle" w="med" len="med"/>
          </a:ln>
        </p:spPr>
        <p:txBody>
          <a:bodyPr>
            <a:spAutoFit/>
          </a:bodyPr>
          <a:lstStyle/>
          <a:p>
            <a:endParaRPr lang="en-US"/>
          </a:p>
        </p:txBody>
      </p:sp>
      <p:sp>
        <p:nvSpPr>
          <p:cNvPr id="26632" name="Oval 8"/>
          <p:cNvSpPr>
            <a:spLocks noChangeArrowheads="1"/>
          </p:cNvSpPr>
          <p:nvPr/>
        </p:nvSpPr>
        <p:spPr bwMode="auto">
          <a:xfrm>
            <a:off x="1447800" y="6096000"/>
            <a:ext cx="838200" cy="609600"/>
          </a:xfrm>
          <a:prstGeom prst="ellipse">
            <a:avLst/>
          </a:prstGeom>
          <a:noFill/>
          <a:ln w="28575">
            <a:solidFill>
              <a:schemeClr val="hlink"/>
            </a:solidFill>
            <a:round/>
            <a:headEnd/>
            <a:tailEnd/>
          </a:ln>
        </p:spPr>
        <p:txBody>
          <a:bodyPr anchor="ctr">
            <a:spAutoFit/>
          </a:bodyPr>
          <a:lstStyle/>
          <a:p>
            <a:endParaRPr lang="pl-PL"/>
          </a:p>
        </p:txBody>
      </p:sp>
      <p:sp>
        <p:nvSpPr>
          <p:cNvPr id="26633" name="Text Box 9"/>
          <p:cNvSpPr txBox="1">
            <a:spLocks noChangeArrowheads="1"/>
          </p:cNvSpPr>
          <p:nvPr/>
        </p:nvSpPr>
        <p:spPr bwMode="auto">
          <a:xfrm>
            <a:off x="3657600" y="2117725"/>
            <a:ext cx="2430858" cy="400110"/>
          </a:xfrm>
          <a:prstGeom prst="rect">
            <a:avLst/>
          </a:prstGeom>
          <a:noFill/>
          <a:ln w="9525">
            <a:noFill/>
            <a:miter lim="800000"/>
            <a:headEnd/>
            <a:tailEnd/>
          </a:ln>
        </p:spPr>
        <p:txBody>
          <a:bodyPr wrap="none">
            <a:spAutoFit/>
          </a:bodyPr>
          <a:lstStyle/>
          <a:p>
            <a:pPr algn="l"/>
            <a:r>
              <a:rPr lang="mk-MK" sz="2000" dirty="0" smtClean="0">
                <a:cs typeface="Times New Roman" pitchFamily="18" charset="0"/>
              </a:rPr>
              <a:t>Проксимална тетива</a:t>
            </a:r>
            <a:endParaRPr lang="en-US" sz="2000" dirty="0">
              <a:solidFill>
                <a:schemeClr val="tx1"/>
              </a:solidFill>
              <a:cs typeface="Times New Roman" pitchFamily="18" charset="0"/>
            </a:endParaRPr>
          </a:p>
        </p:txBody>
      </p:sp>
      <p:sp>
        <p:nvSpPr>
          <p:cNvPr id="26634" name="Text Box 10"/>
          <p:cNvSpPr txBox="1">
            <a:spLocks noChangeArrowheads="1"/>
          </p:cNvSpPr>
          <p:nvPr/>
        </p:nvSpPr>
        <p:spPr bwMode="auto">
          <a:xfrm>
            <a:off x="3401921" y="2853005"/>
            <a:ext cx="2942216" cy="400110"/>
          </a:xfrm>
          <a:prstGeom prst="rect">
            <a:avLst/>
          </a:prstGeom>
          <a:noFill/>
          <a:ln w="9525">
            <a:noFill/>
            <a:miter lim="800000"/>
            <a:headEnd/>
            <a:tailEnd/>
          </a:ln>
        </p:spPr>
        <p:txBody>
          <a:bodyPr wrap="none">
            <a:spAutoFit/>
          </a:bodyPr>
          <a:lstStyle/>
          <a:p>
            <a:pPr algn="l"/>
            <a:r>
              <a:rPr lang="mk-MK" sz="2000" dirty="0" smtClean="0">
                <a:cs typeface="Times New Roman" pitchFamily="18" charset="0"/>
              </a:rPr>
              <a:t>Проксимална </a:t>
            </a:r>
            <a:r>
              <a:rPr lang="pl-PL" sz="2000" dirty="0" smtClean="0">
                <a:solidFill>
                  <a:schemeClr val="tx1"/>
                </a:solidFill>
                <a:cs typeface="Times New Roman" pitchFamily="18" charset="0"/>
              </a:rPr>
              <a:t>core </a:t>
            </a:r>
            <a:r>
              <a:rPr lang="mk-MK" sz="2000" dirty="0" smtClean="0">
                <a:solidFill>
                  <a:schemeClr val="tx1"/>
                </a:solidFill>
                <a:cs typeface="Times New Roman" pitchFamily="18" charset="0"/>
              </a:rPr>
              <a:t>тетива</a:t>
            </a:r>
            <a:endParaRPr lang="en-US" sz="2000" dirty="0">
              <a:solidFill>
                <a:schemeClr val="tx1"/>
              </a:solidFill>
              <a:cs typeface="Times New Roman" pitchFamily="18" charset="0"/>
            </a:endParaRPr>
          </a:p>
        </p:txBody>
      </p:sp>
      <p:sp>
        <p:nvSpPr>
          <p:cNvPr id="26635" name="Text Box 11"/>
          <p:cNvSpPr txBox="1">
            <a:spLocks noChangeArrowheads="1"/>
          </p:cNvSpPr>
          <p:nvPr/>
        </p:nvSpPr>
        <p:spPr bwMode="auto">
          <a:xfrm>
            <a:off x="3357394" y="3370314"/>
            <a:ext cx="3748527" cy="923330"/>
          </a:xfrm>
          <a:prstGeom prst="rect">
            <a:avLst/>
          </a:prstGeom>
          <a:noFill/>
          <a:ln w="9525">
            <a:noFill/>
            <a:miter lim="800000"/>
            <a:headEnd/>
            <a:tailEnd/>
          </a:ln>
        </p:spPr>
        <p:txBody>
          <a:bodyPr wrap="none">
            <a:spAutoFit/>
          </a:bodyPr>
          <a:lstStyle/>
          <a:p>
            <a:pPr algn="ctr">
              <a:lnSpc>
                <a:spcPct val="90000"/>
              </a:lnSpc>
            </a:pPr>
            <a:r>
              <a:rPr lang="mk-MK" sz="2000" dirty="0">
                <a:cs typeface="Times New Roman" pitchFamily="18" charset="0"/>
              </a:rPr>
              <a:t>Проксимален спој на </a:t>
            </a:r>
            <a:r>
              <a:rPr lang="pl-PL" sz="2000" dirty="0">
                <a:cs typeface="Times New Roman" pitchFamily="18" charset="0"/>
              </a:rPr>
              <a:t>core</a:t>
            </a:r>
            <a:r>
              <a:rPr lang="mk-MK" sz="2000" dirty="0">
                <a:cs typeface="Times New Roman" pitchFamily="18" charset="0"/>
              </a:rPr>
              <a:t> тетива</a:t>
            </a:r>
          </a:p>
          <a:p>
            <a:pPr algn="ctr">
              <a:lnSpc>
                <a:spcPct val="90000"/>
              </a:lnSpc>
            </a:pPr>
            <a:r>
              <a:rPr lang="mk-MK" sz="2000" dirty="0">
                <a:cs typeface="Times New Roman" pitchFamily="18" charset="0"/>
              </a:rPr>
              <a:t> со перимизиум</a:t>
            </a:r>
            <a:endParaRPr lang="en-US" sz="2000" dirty="0">
              <a:cs typeface="Times New Roman" pitchFamily="18" charset="0"/>
            </a:endParaRPr>
          </a:p>
          <a:p>
            <a:pPr algn="l">
              <a:lnSpc>
                <a:spcPct val="90000"/>
              </a:lnSpc>
            </a:pPr>
            <a:endParaRPr lang="en-US" sz="2000" dirty="0">
              <a:solidFill>
                <a:schemeClr val="tx1"/>
              </a:solidFill>
              <a:cs typeface="Times New Roman" pitchFamily="18" charset="0"/>
            </a:endParaRPr>
          </a:p>
        </p:txBody>
      </p:sp>
      <p:sp>
        <p:nvSpPr>
          <p:cNvPr id="26636" name="Text Box 12"/>
          <p:cNvSpPr txBox="1">
            <a:spLocks noChangeArrowheads="1"/>
          </p:cNvSpPr>
          <p:nvPr/>
        </p:nvSpPr>
        <p:spPr bwMode="auto">
          <a:xfrm>
            <a:off x="3288400" y="4066184"/>
            <a:ext cx="3296031" cy="923330"/>
          </a:xfrm>
          <a:prstGeom prst="rect">
            <a:avLst/>
          </a:prstGeom>
          <a:noFill/>
          <a:ln w="9525">
            <a:noFill/>
            <a:miter lim="800000"/>
            <a:headEnd/>
            <a:tailEnd/>
          </a:ln>
        </p:spPr>
        <p:txBody>
          <a:bodyPr wrap="none">
            <a:spAutoFit/>
          </a:bodyPr>
          <a:lstStyle/>
          <a:p>
            <a:pPr>
              <a:lnSpc>
                <a:spcPct val="90000"/>
              </a:lnSpc>
            </a:pPr>
            <a:r>
              <a:rPr lang="mk-MK" sz="2000" dirty="0">
                <a:cs typeface="Times New Roman" pitchFamily="18" charset="0"/>
              </a:rPr>
              <a:t>Дистален спој на </a:t>
            </a:r>
            <a:r>
              <a:rPr lang="pl-PL" sz="2000" dirty="0">
                <a:cs typeface="Times New Roman" pitchFamily="18" charset="0"/>
              </a:rPr>
              <a:t>core</a:t>
            </a:r>
            <a:r>
              <a:rPr lang="mk-MK" sz="2000" dirty="0">
                <a:cs typeface="Times New Roman" pitchFamily="18" charset="0"/>
              </a:rPr>
              <a:t> тетива</a:t>
            </a:r>
          </a:p>
          <a:p>
            <a:pPr algn="ctr">
              <a:lnSpc>
                <a:spcPct val="90000"/>
              </a:lnSpc>
            </a:pPr>
            <a:r>
              <a:rPr lang="mk-MK" sz="2000" dirty="0">
                <a:cs typeface="Times New Roman" pitchFamily="18" charset="0"/>
              </a:rPr>
              <a:t> со </a:t>
            </a:r>
            <a:r>
              <a:rPr lang="mk-MK" sz="2000" dirty="0" smtClean="0">
                <a:cs typeface="Times New Roman" pitchFamily="18" charset="0"/>
              </a:rPr>
              <a:t>перимизиум</a:t>
            </a:r>
          </a:p>
          <a:p>
            <a:pPr algn="l">
              <a:lnSpc>
                <a:spcPct val="90000"/>
              </a:lnSpc>
            </a:pPr>
            <a:endParaRPr lang="en-US" sz="2000" dirty="0">
              <a:solidFill>
                <a:schemeClr val="tx1"/>
              </a:solidFill>
              <a:cs typeface="Times New Roman" pitchFamily="18" charset="0"/>
            </a:endParaRPr>
          </a:p>
        </p:txBody>
      </p:sp>
      <p:sp>
        <p:nvSpPr>
          <p:cNvPr id="26637" name="Line 13"/>
          <p:cNvSpPr>
            <a:spLocks noChangeShapeType="1"/>
          </p:cNvSpPr>
          <p:nvPr/>
        </p:nvSpPr>
        <p:spPr bwMode="auto">
          <a:xfrm rot="5400000" flipV="1">
            <a:off x="6755607" y="2170906"/>
            <a:ext cx="990600" cy="1587"/>
          </a:xfrm>
          <a:prstGeom prst="line">
            <a:avLst/>
          </a:prstGeom>
          <a:noFill/>
          <a:ln w="127000">
            <a:solidFill>
              <a:schemeClr val="tx1"/>
            </a:solidFill>
            <a:round/>
            <a:headEnd/>
            <a:tailEnd/>
          </a:ln>
        </p:spPr>
        <p:txBody>
          <a:bodyPr/>
          <a:lstStyle/>
          <a:p>
            <a:endParaRPr lang="en-US"/>
          </a:p>
        </p:txBody>
      </p:sp>
      <p:sp>
        <p:nvSpPr>
          <p:cNvPr id="26638" name="Line 14"/>
          <p:cNvSpPr>
            <a:spLocks noChangeShapeType="1"/>
          </p:cNvSpPr>
          <p:nvPr/>
        </p:nvSpPr>
        <p:spPr bwMode="auto">
          <a:xfrm rot="16200000" flipH="1">
            <a:off x="6831013" y="5143500"/>
            <a:ext cx="1295400" cy="304800"/>
          </a:xfrm>
          <a:prstGeom prst="line">
            <a:avLst/>
          </a:prstGeom>
          <a:noFill/>
          <a:ln w="9525">
            <a:solidFill>
              <a:schemeClr val="tx1"/>
            </a:solidFill>
            <a:round/>
            <a:headEnd/>
            <a:tailEnd/>
          </a:ln>
        </p:spPr>
        <p:txBody>
          <a:bodyPr/>
          <a:lstStyle/>
          <a:p>
            <a:endParaRPr lang="en-US"/>
          </a:p>
        </p:txBody>
      </p:sp>
      <p:sp>
        <p:nvSpPr>
          <p:cNvPr id="26639" name="Line 15"/>
          <p:cNvSpPr>
            <a:spLocks noChangeShapeType="1"/>
          </p:cNvSpPr>
          <p:nvPr/>
        </p:nvSpPr>
        <p:spPr bwMode="auto">
          <a:xfrm rot="16200000" flipH="1">
            <a:off x="6850856" y="4133057"/>
            <a:ext cx="1331913" cy="381000"/>
          </a:xfrm>
          <a:prstGeom prst="line">
            <a:avLst/>
          </a:prstGeom>
          <a:noFill/>
          <a:ln w="9525">
            <a:solidFill>
              <a:schemeClr val="tx1"/>
            </a:solidFill>
            <a:round/>
            <a:headEnd/>
            <a:tailEnd/>
          </a:ln>
        </p:spPr>
        <p:txBody>
          <a:bodyPr/>
          <a:lstStyle/>
          <a:p>
            <a:endParaRPr lang="en-US"/>
          </a:p>
        </p:txBody>
      </p:sp>
      <p:sp>
        <p:nvSpPr>
          <p:cNvPr id="26640" name="Line 16"/>
          <p:cNvSpPr>
            <a:spLocks noChangeShapeType="1"/>
          </p:cNvSpPr>
          <p:nvPr/>
        </p:nvSpPr>
        <p:spPr bwMode="auto">
          <a:xfrm rot="16200000" flipH="1">
            <a:off x="6907213" y="4610100"/>
            <a:ext cx="1143000" cy="304800"/>
          </a:xfrm>
          <a:prstGeom prst="line">
            <a:avLst/>
          </a:prstGeom>
          <a:noFill/>
          <a:ln w="9525">
            <a:solidFill>
              <a:schemeClr val="tx1"/>
            </a:solidFill>
            <a:round/>
            <a:headEnd/>
            <a:tailEnd/>
          </a:ln>
        </p:spPr>
        <p:txBody>
          <a:bodyPr/>
          <a:lstStyle/>
          <a:p>
            <a:endParaRPr lang="en-US"/>
          </a:p>
        </p:txBody>
      </p:sp>
      <p:sp>
        <p:nvSpPr>
          <p:cNvPr id="26641" name="Line 17"/>
          <p:cNvSpPr>
            <a:spLocks noChangeShapeType="1"/>
          </p:cNvSpPr>
          <p:nvPr/>
        </p:nvSpPr>
        <p:spPr bwMode="auto">
          <a:xfrm rot="16200000" flipH="1">
            <a:off x="6831013" y="3086100"/>
            <a:ext cx="1295400" cy="457200"/>
          </a:xfrm>
          <a:prstGeom prst="line">
            <a:avLst/>
          </a:prstGeom>
          <a:noFill/>
          <a:ln w="9525">
            <a:solidFill>
              <a:schemeClr val="tx1"/>
            </a:solidFill>
            <a:round/>
            <a:headEnd/>
            <a:tailEnd/>
          </a:ln>
        </p:spPr>
        <p:txBody>
          <a:bodyPr/>
          <a:lstStyle/>
          <a:p>
            <a:endParaRPr lang="en-US"/>
          </a:p>
        </p:txBody>
      </p:sp>
      <p:sp>
        <p:nvSpPr>
          <p:cNvPr id="26642" name="Line 18"/>
          <p:cNvSpPr>
            <a:spLocks noChangeShapeType="1"/>
          </p:cNvSpPr>
          <p:nvPr/>
        </p:nvSpPr>
        <p:spPr bwMode="auto">
          <a:xfrm rot="16200000" flipH="1">
            <a:off x="6869113" y="3657600"/>
            <a:ext cx="1295400" cy="381000"/>
          </a:xfrm>
          <a:prstGeom prst="line">
            <a:avLst/>
          </a:prstGeom>
          <a:noFill/>
          <a:ln w="9525">
            <a:solidFill>
              <a:schemeClr val="tx1"/>
            </a:solidFill>
            <a:round/>
            <a:headEnd/>
            <a:tailEnd/>
          </a:ln>
        </p:spPr>
        <p:txBody>
          <a:bodyPr/>
          <a:lstStyle/>
          <a:p>
            <a:endParaRPr lang="en-US"/>
          </a:p>
        </p:txBody>
      </p:sp>
      <p:sp>
        <p:nvSpPr>
          <p:cNvPr id="26643" name="Line 19"/>
          <p:cNvSpPr>
            <a:spLocks noChangeShapeType="1"/>
          </p:cNvSpPr>
          <p:nvPr/>
        </p:nvSpPr>
        <p:spPr bwMode="auto">
          <a:xfrm rot="5400000" flipV="1">
            <a:off x="7022307" y="2894806"/>
            <a:ext cx="457200" cy="1587"/>
          </a:xfrm>
          <a:prstGeom prst="line">
            <a:avLst/>
          </a:prstGeom>
          <a:noFill/>
          <a:ln w="101600">
            <a:solidFill>
              <a:schemeClr val="tx1"/>
            </a:solidFill>
            <a:round/>
            <a:headEnd/>
            <a:tailEnd/>
          </a:ln>
        </p:spPr>
        <p:txBody>
          <a:bodyPr/>
          <a:lstStyle/>
          <a:p>
            <a:endParaRPr lang="en-US"/>
          </a:p>
        </p:txBody>
      </p:sp>
      <p:sp>
        <p:nvSpPr>
          <p:cNvPr id="26644" name="Line 20"/>
          <p:cNvSpPr>
            <a:spLocks noChangeShapeType="1"/>
          </p:cNvSpPr>
          <p:nvPr/>
        </p:nvSpPr>
        <p:spPr bwMode="auto">
          <a:xfrm rot="5400000" flipV="1">
            <a:off x="7059613" y="3314700"/>
            <a:ext cx="457200" cy="76200"/>
          </a:xfrm>
          <a:prstGeom prst="line">
            <a:avLst/>
          </a:prstGeom>
          <a:noFill/>
          <a:ln w="76200">
            <a:solidFill>
              <a:schemeClr val="tx1"/>
            </a:solidFill>
            <a:round/>
            <a:headEnd/>
            <a:tailEnd/>
          </a:ln>
        </p:spPr>
        <p:txBody>
          <a:bodyPr/>
          <a:lstStyle/>
          <a:p>
            <a:endParaRPr lang="en-US"/>
          </a:p>
        </p:txBody>
      </p:sp>
      <p:sp>
        <p:nvSpPr>
          <p:cNvPr id="26645" name="Line 21"/>
          <p:cNvSpPr>
            <a:spLocks noChangeShapeType="1"/>
          </p:cNvSpPr>
          <p:nvPr/>
        </p:nvSpPr>
        <p:spPr bwMode="auto">
          <a:xfrm rot="5400000" flipV="1">
            <a:off x="7098507" y="3809206"/>
            <a:ext cx="457200" cy="1587"/>
          </a:xfrm>
          <a:prstGeom prst="line">
            <a:avLst/>
          </a:prstGeom>
          <a:noFill/>
          <a:ln w="50800">
            <a:solidFill>
              <a:schemeClr val="tx1"/>
            </a:solidFill>
            <a:round/>
            <a:headEnd/>
            <a:tailEnd/>
          </a:ln>
        </p:spPr>
        <p:txBody>
          <a:bodyPr/>
          <a:lstStyle/>
          <a:p>
            <a:endParaRPr lang="en-US"/>
          </a:p>
        </p:txBody>
      </p:sp>
      <p:sp>
        <p:nvSpPr>
          <p:cNvPr id="26646" name="Line 22"/>
          <p:cNvSpPr>
            <a:spLocks noChangeShapeType="1"/>
          </p:cNvSpPr>
          <p:nvPr/>
        </p:nvSpPr>
        <p:spPr bwMode="auto">
          <a:xfrm rot="5400000" flipV="1">
            <a:off x="7098507" y="4266406"/>
            <a:ext cx="457200" cy="1587"/>
          </a:xfrm>
          <a:prstGeom prst="line">
            <a:avLst/>
          </a:prstGeom>
          <a:noFill/>
          <a:ln w="25400">
            <a:solidFill>
              <a:schemeClr val="tx1"/>
            </a:solidFill>
            <a:round/>
            <a:headEnd/>
            <a:tailEnd/>
          </a:ln>
        </p:spPr>
        <p:txBody>
          <a:bodyPr/>
          <a:lstStyle/>
          <a:p>
            <a:endParaRPr lang="en-US"/>
          </a:p>
        </p:txBody>
      </p:sp>
      <p:sp>
        <p:nvSpPr>
          <p:cNvPr id="26647" name="Line 23"/>
          <p:cNvSpPr>
            <a:spLocks noChangeShapeType="1"/>
          </p:cNvSpPr>
          <p:nvPr/>
        </p:nvSpPr>
        <p:spPr bwMode="auto">
          <a:xfrm rot="5400000" flipV="1">
            <a:off x="7212807" y="4609306"/>
            <a:ext cx="228600" cy="1587"/>
          </a:xfrm>
          <a:prstGeom prst="line">
            <a:avLst/>
          </a:prstGeom>
          <a:noFill/>
          <a:ln w="15875">
            <a:solidFill>
              <a:schemeClr val="tx1"/>
            </a:solidFill>
            <a:round/>
            <a:headEnd/>
            <a:tailEnd/>
          </a:ln>
        </p:spPr>
        <p:txBody>
          <a:bodyPr/>
          <a:lstStyle/>
          <a:p>
            <a:endParaRPr lang="en-US"/>
          </a:p>
        </p:txBody>
      </p:sp>
      <p:sp>
        <p:nvSpPr>
          <p:cNvPr id="26648" name="Line 24"/>
          <p:cNvSpPr>
            <a:spLocks noChangeShapeType="1"/>
          </p:cNvSpPr>
          <p:nvPr/>
        </p:nvSpPr>
        <p:spPr bwMode="auto">
          <a:xfrm rot="-5400000" flipH="1" flipV="1">
            <a:off x="7402513" y="5334000"/>
            <a:ext cx="533400" cy="76200"/>
          </a:xfrm>
          <a:prstGeom prst="line">
            <a:avLst/>
          </a:prstGeom>
          <a:noFill/>
          <a:ln w="101600">
            <a:solidFill>
              <a:schemeClr val="tx1"/>
            </a:solidFill>
            <a:round/>
            <a:headEnd/>
            <a:tailEnd/>
          </a:ln>
        </p:spPr>
        <p:txBody>
          <a:bodyPr/>
          <a:lstStyle/>
          <a:p>
            <a:endParaRPr lang="en-US"/>
          </a:p>
        </p:txBody>
      </p:sp>
      <p:sp>
        <p:nvSpPr>
          <p:cNvPr id="26649" name="Line 25"/>
          <p:cNvSpPr>
            <a:spLocks noChangeShapeType="1"/>
          </p:cNvSpPr>
          <p:nvPr/>
        </p:nvSpPr>
        <p:spPr bwMode="auto">
          <a:xfrm rot="5400000" flipV="1">
            <a:off x="7479507" y="4418806"/>
            <a:ext cx="457200" cy="1587"/>
          </a:xfrm>
          <a:prstGeom prst="line">
            <a:avLst/>
          </a:prstGeom>
          <a:noFill/>
          <a:ln w="50800">
            <a:solidFill>
              <a:schemeClr val="tx1"/>
            </a:solidFill>
            <a:round/>
            <a:headEnd/>
            <a:tailEnd/>
          </a:ln>
        </p:spPr>
        <p:txBody>
          <a:bodyPr/>
          <a:lstStyle/>
          <a:p>
            <a:endParaRPr lang="en-US"/>
          </a:p>
        </p:txBody>
      </p:sp>
      <p:sp>
        <p:nvSpPr>
          <p:cNvPr id="26650" name="Line 26"/>
          <p:cNvSpPr>
            <a:spLocks noChangeShapeType="1"/>
          </p:cNvSpPr>
          <p:nvPr/>
        </p:nvSpPr>
        <p:spPr bwMode="auto">
          <a:xfrm rot="5400000" flipV="1">
            <a:off x="7479507" y="4037806"/>
            <a:ext cx="457200" cy="1587"/>
          </a:xfrm>
          <a:prstGeom prst="line">
            <a:avLst/>
          </a:prstGeom>
          <a:noFill/>
          <a:ln w="25400">
            <a:solidFill>
              <a:schemeClr val="tx1"/>
            </a:solidFill>
            <a:round/>
            <a:headEnd/>
            <a:tailEnd/>
          </a:ln>
        </p:spPr>
        <p:txBody>
          <a:bodyPr/>
          <a:lstStyle/>
          <a:p>
            <a:endParaRPr lang="en-US"/>
          </a:p>
        </p:txBody>
      </p:sp>
      <p:sp>
        <p:nvSpPr>
          <p:cNvPr id="26651" name="Line 27"/>
          <p:cNvSpPr>
            <a:spLocks noChangeShapeType="1"/>
          </p:cNvSpPr>
          <p:nvPr/>
        </p:nvSpPr>
        <p:spPr bwMode="auto">
          <a:xfrm rot="5400000" flipV="1">
            <a:off x="7593807" y="3694906"/>
            <a:ext cx="228600" cy="1587"/>
          </a:xfrm>
          <a:prstGeom prst="line">
            <a:avLst/>
          </a:prstGeom>
          <a:noFill/>
          <a:ln w="15875">
            <a:solidFill>
              <a:schemeClr val="tx1"/>
            </a:solidFill>
            <a:round/>
            <a:headEnd/>
            <a:tailEnd/>
          </a:ln>
        </p:spPr>
        <p:txBody>
          <a:bodyPr/>
          <a:lstStyle/>
          <a:p>
            <a:endParaRPr lang="en-US"/>
          </a:p>
        </p:txBody>
      </p:sp>
      <p:sp>
        <p:nvSpPr>
          <p:cNvPr id="26652" name="Line 28"/>
          <p:cNvSpPr>
            <a:spLocks noChangeShapeType="1"/>
          </p:cNvSpPr>
          <p:nvPr/>
        </p:nvSpPr>
        <p:spPr bwMode="auto">
          <a:xfrm rot="16200000" flipH="1">
            <a:off x="6831013" y="2705100"/>
            <a:ext cx="1295400" cy="457200"/>
          </a:xfrm>
          <a:prstGeom prst="line">
            <a:avLst/>
          </a:prstGeom>
          <a:noFill/>
          <a:ln w="9525">
            <a:solidFill>
              <a:schemeClr val="tx1"/>
            </a:solidFill>
            <a:round/>
            <a:headEnd/>
            <a:tailEnd/>
          </a:ln>
        </p:spPr>
        <p:txBody>
          <a:bodyPr/>
          <a:lstStyle/>
          <a:p>
            <a:endParaRPr lang="en-US"/>
          </a:p>
        </p:txBody>
      </p:sp>
      <p:sp>
        <p:nvSpPr>
          <p:cNvPr id="26653" name="Oval 29"/>
          <p:cNvSpPr>
            <a:spLocks noChangeArrowheads="1"/>
          </p:cNvSpPr>
          <p:nvPr/>
        </p:nvSpPr>
        <p:spPr bwMode="auto">
          <a:xfrm rot="4620000">
            <a:off x="6996906" y="4904582"/>
            <a:ext cx="923925" cy="1000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6654" name="Oval 30"/>
          <p:cNvSpPr>
            <a:spLocks noChangeArrowheads="1"/>
          </p:cNvSpPr>
          <p:nvPr/>
        </p:nvSpPr>
        <p:spPr bwMode="auto">
          <a:xfrm rot="4500000">
            <a:off x="6972300" y="4524376"/>
            <a:ext cx="1074737" cy="87312"/>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6655" name="Oval 31"/>
          <p:cNvSpPr>
            <a:spLocks noChangeArrowheads="1"/>
          </p:cNvSpPr>
          <p:nvPr/>
        </p:nvSpPr>
        <p:spPr bwMode="auto">
          <a:xfrm rot="4500000">
            <a:off x="6973888" y="3998912"/>
            <a:ext cx="1074738" cy="87313"/>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6656" name="Oval 32"/>
          <p:cNvSpPr>
            <a:spLocks noChangeArrowheads="1"/>
          </p:cNvSpPr>
          <p:nvPr/>
        </p:nvSpPr>
        <p:spPr bwMode="auto">
          <a:xfrm rot="4200000">
            <a:off x="6971507" y="3529806"/>
            <a:ext cx="1060450" cy="96837"/>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6657" name="Oval 33"/>
          <p:cNvSpPr>
            <a:spLocks noChangeArrowheads="1"/>
          </p:cNvSpPr>
          <p:nvPr/>
        </p:nvSpPr>
        <p:spPr bwMode="auto">
          <a:xfrm rot="4200000">
            <a:off x="6976269" y="3155156"/>
            <a:ext cx="1060450" cy="96838"/>
          </a:xfrm>
          <a:prstGeom prst="ellipse">
            <a:avLst/>
          </a:prstGeom>
          <a:solidFill>
            <a:schemeClr val="hlink"/>
          </a:solidFill>
          <a:ln w="9525">
            <a:solidFill>
              <a:schemeClr val="hlink"/>
            </a:solidFill>
            <a:round/>
            <a:headEnd/>
            <a:tailEnd/>
          </a:ln>
        </p:spPr>
        <p:txBody>
          <a:bodyPr anchor="ctr">
            <a:spAutoFit/>
          </a:bodyPr>
          <a:lstStyle/>
          <a:p>
            <a:endParaRPr lang="pl-PL"/>
          </a:p>
        </p:txBody>
      </p:sp>
      <p:sp>
        <p:nvSpPr>
          <p:cNvPr id="26658" name="Oval 34"/>
          <p:cNvSpPr>
            <a:spLocks noChangeArrowheads="1"/>
          </p:cNvSpPr>
          <p:nvPr/>
        </p:nvSpPr>
        <p:spPr bwMode="auto">
          <a:xfrm>
            <a:off x="7162800" y="5943600"/>
            <a:ext cx="914400" cy="685800"/>
          </a:xfrm>
          <a:prstGeom prst="ellipse">
            <a:avLst/>
          </a:prstGeom>
          <a:noFill/>
          <a:ln w="28575">
            <a:solidFill>
              <a:schemeClr val="tx2"/>
            </a:solidFill>
            <a:round/>
            <a:headEnd/>
            <a:tailEnd/>
          </a:ln>
        </p:spPr>
        <p:txBody>
          <a:bodyPr wrap="none" anchor="ctr">
            <a:spAutoFit/>
          </a:bodyPr>
          <a:lstStyle/>
          <a:p>
            <a:endParaRPr lang="pl-PL"/>
          </a:p>
        </p:txBody>
      </p:sp>
      <p:sp>
        <p:nvSpPr>
          <p:cNvPr id="26659" name="Text Box 35"/>
          <p:cNvSpPr txBox="1">
            <a:spLocks noChangeArrowheads="1"/>
          </p:cNvSpPr>
          <p:nvPr/>
        </p:nvSpPr>
        <p:spPr bwMode="auto">
          <a:xfrm>
            <a:off x="3352800" y="4648200"/>
            <a:ext cx="2720553" cy="400110"/>
          </a:xfrm>
          <a:prstGeom prst="rect">
            <a:avLst/>
          </a:prstGeom>
          <a:noFill/>
          <a:ln w="9525">
            <a:noFill/>
            <a:miter lim="800000"/>
            <a:headEnd/>
            <a:tailEnd/>
          </a:ln>
        </p:spPr>
        <p:txBody>
          <a:bodyPr wrap="none">
            <a:spAutoFit/>
          </a:bodyPr>
          <a:lstStyle/>
          <a:p>
            <a:pPr algn="l"/>
            <a:r>
              <a:rPr lang="mk-MK" sz="2000" dirty="0" smtClean="0">
                <a:cs typeface="Times New Roman" pitchFamily="18" charset="0"/>
              </a:rPr>
              <a:t>    Дистална </a:t>
            </a:r>
            <a:r>
              <a:rPr lang="pl-PL" sz="2000" dirty="0" smtClean="0">
                <a:solidFill>
                  <a:schemeClr val="tx1"/>
                </a:solidFill>
                <a:cs typeface="Times New Roman" pitchFamily="18" charset="0"/>
              </a:rPr>
              <a:t>core </a:t>
            </a:r>
            <a:r>
              <a:rPr lang="mk-MK" sz="2000" dirty="0" smtClean="0">
                <a:solidFill>
                  <a:schemeClr val="tx1"/>
                </a:solidFill>
                <a:cs typeface="Times New Roman" pitchFamily="18" charset="0"/>
              </a:rPr>
              <a:t>тетива</a:t>
            </a:r>
            <a:endParaRPr lang="en-US" sz="2000" dirty="0">
              <a:solidFill>
                <a:schemeClr val="tx1"/>
              </a:solidFill>
              <a:cs typeface="Times New Roman" pitchFamily="18" charset="0"/>
            </a:endParaRPr>
          </a:p>
        </p:txBody>
      </p:sp>
      <p:sp>
        <p:nvSpPr>
          <p:cNvPr id="26660" name="Line 36"/>
          <p:cNvSpPr>
            <a:spLocks noChangeShapeType="1"/>
          </p:cNvSpPr>
          <p:nvPr/>
        </p:nvSpPr>
        <p:spPr bwMode="auto">
          <a:xfrm rot="5400000" flipV="1">
            <a:off x="7479507" y="4876006"/>
            <a:ext cx="457200" cy="1587"/>
          </a:xfrm>
          <a:prstGeom prst="line">
            <a:avLst/>
          </a:prstGeom>
          <a:noFill/>
          <a:ln w="76200">
            <a:solidFill>
              <a:schemeClr val="tx1"/>
            </a:solidFill>
            <a:round/>
            <a:headEnd/>
            <a:tailEnd/>
          </a:ln>
        </p:spPr>
        <p:txBody>
          <a:bodyPr/>
          <a:lstStyle/>
          <a:p>
            <a:endParaRPr lang="en-US"/>
          </a:p>
        </p:txBody>
      </p:sp>
      <p:sp>
        <p:nvSpPr>
          <p:cNvPr id="26661" name="Text Box 37"/>
          <p:cNvSpPr txBox="1">
            <a:spLocks noChangeArrowheads="1"/>
          </p:cNvSpPr>
          <p:nvPr/>
        </p:nvSpPr>
        <p:spPr bwMode="auto">
          <a:xfrm>
            <a:off x="3910013" y="5318125"/>
            <a:ext cx="1978362" cy="400110"/>
          </a:xfrm>
          <a:prstGeom prst="rect">
            <a:avLst/>
          </a:prstGeom>
          <a:noFill/>
          <a:ln w="9525">
            <a:noFill/>
            <a:miter lim="800000"/>
            <a:headEnd/>
            <a:tailEnd/>
          </a:ln>
        </p:spPr>
        <p:txBody>
          <a:bodyPr wrap="none">
            <a:spAutoFit/>
          </a:bodyPr>
          <a:lstStyle/>
          <a:p>
            <a:pPr algn="l"/>
            <a:r>
              <a:rPr lang="mk-MK" sz="2000" dirty="0" smtClean="0">
                <a:solidFill>
                  <a:schemeClr val="tx1"/>
                </a:solidFill>
                <a:cs typeface="Times New Roman" pitchFamily="18" charset="0"/>
              </a:rPr>
              <a:t>Дистална тетива</a:t>
            </a:r>
            <a:endParaRPr lang="en-US" sz="2000" dirty="0">
              <a:solidFill>
                <a:schemeClr val="tx1"/>
              </a:solidFill>
              <a:cs typeface="Times New Roman" pitchFamily="18" charset="0"/>
            </a:endParaRPr>
          </a:p>
        </p:txBody>
      </p:sp>
      <p:sp>
        <p:nvSpPr>
          <p:cNvPr id="26662" name="Text Box 38"/>
          <p:cNvSpPr txBox="1">
            <a:spLocks noChangeArrowheads="1"/>
          </p:cNvSpPr>
          <p:nvPr/>
        </p:nvSpPr>
        <p:spPr bwMode="auto">
          <a:xfrm>
            <a:off x="3648075" y="6003925"/>
            <a:ext cx="2077813" cy="400110"/>
          </a:xfrm>
          <a:prstGeom prst="rect">
            <a:avLst/>
          </a:prstGeom>
          <a:noFill/>
          <a:ln w="9525">
            <a:noFill/>
            <a:miter lim="800000"/>
            <a:headEnd/>
            <a:tailEnd/>
          </a:ln>
        </p:spPr>
        <p:txBody>
          <a:bodyPr wrap="none">
            <a:spAutoFit/>
          </a:bodyPr>
          <a:lstStyle/>
          <a:p>
            <a:pPr algn="l"/>
            <a:r>
              <a:rPr lang="mk-MK" sz="2000" dirty="0" smtClean="0">
                <a:solidFill>
                  <a:srgbClr val="FF0000"/>
                </a:solidFill>
                <a:cs typeface="Times New Roman" pitchFamily="18" charset="0"/>
              </a:rPr>
              <a:t>Дистален припој</a:t>
            </a:r>
            <a:endParaRPr lang="en-US" sz="2000" dirty="0">
              <a:solidFill>
                <a:srgbClr val="FF0000"/>
              </a:solidFill>
              <a:cs typeface="Times New Roman" pitchFamily="18" charset="0"/>
            </a:endParaRPr>
          </a:p>
        </p:txBody>
      </p:sp>
      <p:sp>
        <p:nvSpPr>
          <p:cNvPr id="26663" name="Line 39"/>
          <p:cNvSpPr>
            <a:spLocks noChangeShapeType="1"/>
          </p:cNvSpPr>
          <p:nvPr/>
        </p:nvSpPr>
        <p:spPr bwMode="auto">
          <a:xfrm rot="-5400000" flipH="1" flipV="1">
            <a:off x="7385844" y="6319044"/>
            <a:ext cx="304800" cy="11112"/>
          </a:xfrm>
          <a:prstGeom prst="line">
            <a:avLst/>
          </a:prstGeom>
          <a:noFill/>
          <a:ln w="127000">
            <a:solidFill>
              <a:srgbClr val="00FF00"/>
            </a:solidFill>
            <a:round/>
            <a:headEnd/>
            <a:tailEnd/>
          </a:ln>
        </p:spPr>
        <p:txBody>
          <a:bodyPr/>
          <a:lstStyle/>
          <a:p>
            <a:endParaRPr lang="en-US"/>
          </a:p>
        </p:txBody>
      </p:sp>
    </p:spTree>
    <p:extLst>
      <p:ext uri="{BB962C8B-B14F-4D97-AF65-F5344CB8AC3E}">
        <p14:creationId xmlns:p14="http://schemas.microsoft.com/office/powerpoint/2010/main" val="17488580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ru-RU" sz="2800" dirty="0">
                <a:latin typeface="Arial" panose="020B0604020202020204" pitchFamily="34" charset="0"/>
                <a:cs typeface="Arial" panose="020B0604020202020204" pitchFamily="34" charset="0"/>
              </a:rPr>
              <a:t> </a:t>
            </a:r>
            <a:r>
              <a:rPr lang="ru-RU" sz="2800" dirty="0" smtClean="0">
                <a:latin typeface="Arial" panose="020B0604020202020204" pitchFamily="34" charset="0"/>
                <a:cs typeface="Arial" panose="020B0604020202020204" pitchFamily="34" charset="0"/>
              </a:rPr>
              <a:t>Клиничка </a:t>
            </a:r>
            <a:r>
              <a:rPr lang="ru-RU" sz="2800" dirty="0">
                <a:latin typeface="Arial" panose="020B0604020202020204" pitchFamily="34" charset="0"/>
                <a:cs typeface="Arial" panose="020B0604020202020204" pitchFamily="34" charset="0"/>
              </a:rPr>
              <a:t>категоризација на мускулните повреди </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76200" y="1600200"/>
            <a:ext cx="8689848" cy="5257800"/>
          </a:xfrm>
        </p:spPr>
        <p:txBody>
          <a:bodyPr>
            <a:normAutofit lnSpcReduction="10000"/>
          </a:bodyPr>
          <a:lstStyle/>
          <a:p>
            <a:pPr marL="365760" lvl="1" indent="0" algn="ctr">
              <a:buNone/>
            </a:pPr>
            <a:r>
              <a:rPr lang="ru-RU" dirty="0" smtClean="0">
                <a:solidFill>
                  <a:schemeClr val="bg2">
                    <a:lumMod val="50000"/>
                  </a:schemeClr>
                </a:solidFill>
              </a:rPr>
              <a:t>СТРУКТУРНИ МУСК. ПОВРЕДИ </a:t>
            </a:r>
          </a:p>
          <a:p>
            <a:pPr marL="365760" lvl="1" indent="0" algn="ctr">
              <a:buNone/>
            </a:pPr>
            <a:r>
              <a:rPr lang="ru-RU" dirty="0" smtClean="0">
                <a:solidFill>
                  <a:schemeClr val="bg2">
                    <a:lumMod val="50000"/>
                  </a:schemeClr>
                </a:solidFill>
              </a:rPr>
              <a:t>= макроскопски евидентно оштетување на муск.влакна</a:t>
            </a:r>
          </a:p>
          <a:p>
            <a:pPr lvl="2"/>
            <a:endParaRPr lang="ru-RU" b="1" dirty="0" smtClean="0"/>
          </a:p>
          <a:p>
            <a:pPr lvl="2"/>
            <a:r>
              <a:rPr lang="ru-RU" b="1" dirty="0" smtClean="0"/>
              <a:t>ПАРЦИЈАЛЕН РАСКИН</a:t>
            </a:r>
            <a:endParaRPr lang="ru-RU" b="1" dirty="0"/>
          </a:p>
          <a:p>
            <a:pPr lvl="3"/>
            <a:r>
              <a:rPr lang="ru-RU" b="1" dirty="0" smtClean="0"/>
              <a:t>МАЛ (3А.)</a:t>
            </a:r>
          </a:p>
          <a:p>
            <a:pPr marL="1600200" lvl="4" indent="0">
              <a:buNone/>
            </a:pPr>
            <a:r>
              <a:rPr lang="ru-RU" dirty="0" smtClean="0"/>
              <a:t>= дијаметар помал од мускулен сноп</a:t>
            </a:r>
          </a:p>
          <a:p>
            <a:pPr marL="1600200" lvl="4" indent="0">
              <a:buNone/>
            </a:pPr>
            <a:r>
              <a:rPr lang="ru-RU" dirty="0" smtClean="0"/>
              <a:t>- комплетна санација</a:t>
            </a:r>
          </a:p>
          <a:p>
            <a:pPr lvl="3"/>
            <a:r>
              <a:rPr lang="mk-MK" b="1" dirty="0" smtClean="0"/>
              <a:t>УМЕРЕН (3Б.)</a:t>
            </a:r>
          </a:p>
          <a:p>
            <a:pPr marL="1600200" lvl="4" indent="0">
              <a:buNone/>
            </a:pPr>
            <a:r>
              <a:rPr lang="ru-RU" dirty="0"/>
              <a:t>= дијаметар помал од мускулен </a:t>
            </a:r>
            <a:r>
              <a:rPr lang="ru-RU" dirty="0" smtClean="0"/>
              <a:t>сноп</a:t>
            </a:r>
          </a:p>
          <a:p>
            <a:pPr marL="1600200" lvl="4" indent="0">
              <a:buNone/>
            </a:pPr>
            <a:r>
              <a:rPr lang="ru-RU" dirty="0" smtClean="0"/>
              <a:t>  (раскин на ендомизиум)</a:t>
            </a:r>
          </a:p>
          <a:p>
            <a:pPr marL="1600200" lvl="4" indent="0">
              <a:buNone/>
            </a:pPr>
            <a:r>
              <a:rPr lang="ru-RU" dirty="0" smtClean="0"/>
              <a:t>- санација со фиброзна лузна</a:t>
            </a:r>
            <a:endParaRPr lang="mk-MK" dirty="0"/>
          </a:p>
          <a:p>
            <a:pPr lvl="2"/>
            <a:r>
              <a:rPr lang="ru-RU" b="1" dirty="0" smtClean="0"/>
              <a:t>(СУБ)ТОТАЛЕН РАСКИН (4.) (мускул или тетивна авулзија)</a:t>
            </a:r>
          </a:p>
          <a:p>
            <a:pPr lvl="3"/>
            <a:r>
              <a:rPr lang="ru-RU" b="1" dirty="0" smtClean="0"/>
              <a:t>СУБТОТАЛЕН (&gt;50%)</a:t>
            </a:r>
          </a:p>
          <a:p>
            <a:pPr lvl="3"/>
            <a:r>
              <a:rPr lang="ru-RU" b="1" dirty="0" smtClean="0"/>
              <a:t>ТОТАЛЕН </a:t>
            </a:r>
          </a:p>
        </p:txBody>
      </p:sp>
    </p:spTree>
    <p:extLst>
      <p:ext uri="{BB962C8B-B14F-4D97-AF65-F5344CB8AC3E}">
        <p14:creationId xmlns:p14="http://schemas.microsoft.com/office/powerpoint/2010/main" val="3219157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ru-RU" sz="2800" dirty="0">
                <a:latin typeface="Arial" panose="020B0604020202020204" pitchFamily="34" charset="0"/>
                <a:cs typeface="Arial" panose="020B0604020202020204" pitchFamily="34" charset="0"/>
              </a:rPr>
              <a:t> </a:t>
            </a:r>
            <a:r>
              <a:rPr lang="ru-RU" sz="2800" dirty="0" smtClean="0">
                <a:latin typeface="Arial" panose="020B0604020202020204" pitchFamily="34" charset="0"/>
                <a:cs typeface="Arial" panose="020B0604020202020204" pitchFamily="34" charset="0"/>
              </a:rPr>
              <a:t>Клиничка </a:t>
            </a:r>
            <a:r>
              <a:rPr lang="ru-RU" sz="2800" dirty="0">
                <a:latin typeface="Arial" panose="020B0604020202020204" pitchFamily="34" charset="0"/>
                <a:cs typeface="Arial" panose="020B0604020202020204" pitchFamily="34" charset="0"/>
              </a:rPr>
              <a:t>категоризација на мускулните повреди </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76200" y="1600200"/>
            <a:ext cx="8689848" cy="5257800"/>
          </a:xfrm>
        </p:spPr>
        <p:txBody>
          <a:bodyPr>
            <a:normAutofit fontScale="92500" lnSpcReduction="10000"/>
          </a:bodyPr>
          <a:lstStyle/>
          <a:p>
            <a:pPr marL="365760" lvl="1" indent="0" algn="ctr">
              <a:buNone/>
            </a:pPr>
            <a:r>
              <a:rPr lang="ru-RU" dirty="0" smtClean="0">
                <a:solidFill>
                  <a:schemeClr val="bg2">
                    <a:lumMod val="50000"/>
                  </a:schemeClr>
                </a:solidFill>
              </a:rPr>
              <a:t>СТРУКТУРНИ МУСК. ПОВРЕДИ </a:t>
            </a:r>
          </a:p>
          <a:p>
            <a:pPr marL="365760" lvl="1" indent="0" algn="ctr">
              <a:buNone/>
            </a:pPr>
            <a:r>
              <a:rPr lang="ru-RU" dirty="0" smtClean="0">
                <a:solidFill>
                  <a:schemeClr val="bg2">
                    <a:lumMod val="50000"/>
                  </a:schemeClr>
                </a:solidFill>
              </a:rPr>
              <a:t>= макроскопски евидентно оштетување на муск.влакна</a:t>
            </a:r>
          </a:p>
          <a:p>
            <a:pPr lvl="2"/>
            <a:r>
              <a:rPr lang="ru-RU" b="1" dirty="0" smtClean="0"/>
              <a:t>МАЛА ПАРЦИЈАЛНА МУСКУЛНА ПОВРЕДА</a:t>
            </a:r>
          </a:p>
          <a:p>
            <a:pPr lvl="3"/>
            <a:r>
              <a:rPr lang="ru-RU" dirty="0" smtClean="0"/>
              <a:t>акутна</a:t>
            </a:r>
            <a:r>
              <a:rPr lang="ru-RU" dirty="0"/>
              <a:t>, остра </a:t>
            </a:r>
            <a:r>
              <a:rPr lang="ru-RU" dirty="0" smtClean="0"/>
              <a:t>болка како убод при повредата, </a:t>
            </a:r>
            <a:r>
              <a:rPr lang="en-US" dirty="0" smtClean="0"/>
              <a:t>,,</a:t>
            </a:r>
            <a:r>
              <a:rPr lang="ru-RU" dirty="0" smtClean="0"/>
              <a:t>пукање</a:t>
            </a:r>
            <a:r>
              <a:rPr lang="en-GB" dirty="0" smtClean="0"/>
              <a:t>”</a:t>
            </a:r>
            <a:endParaRPr lang="ru-RU" dirty="0" smtClean="0"/>
          </a:p>
          <a:p>
            <a:pPr lvl="3"/>
            <a:r>
              <a:rPr lang="ru-RU" dirty="0" smtClean="0"/>
              <a:t>фокусна болка </a:t>
            </a:r>
            <a:r>
              <a:rPr lang="ru-RU" dirty="0"/>
              <a:t>при </a:t>
            </a:r>
            <a:r>
              <a:rPr lang="ru-RU" dirty="0" smtClean="0"/>
              <a:t>палпација и истегнување, без хематом</a:t>
            </a:r>
          </a:p>
          <a:p>
            <a:pPr lvl="3"/>
            <a:r>
              <a:rPr lang="ru-RU" dirty="0" smtClean="0"/>
              <a:t>М</a:t>
            </a:r>
            <a:r>
              <a:rPr lang="en-US" dirty="0" smtClean="0"/>
              <a:t>RI</a:t>
            </a:r>
            <a:r>
              <a:rPr lang="ru-RU" dirty="0" smtClean="0"/>
              <a:t> </a:t>
            </a:r>
            <a:r>
              <a:rPr lang="en-US" dirty="0" smtClean="0"/>
              <a:t>HR</a:t>
            </a:r>
            <a:endParaRPr lang="mk-MK" dirty="0" smtClean="0"/>
          </a:p>
          <a:p>
            <a:pPr lvl="2"/>
            <a:r>
              <a:rPr lang="mk-MK" b="1" dirty="0" smtClean="0"/>
              <a:t>УМЕРЕНА ПАРЦИЈАЛНА МУСКУЛНА ПОВРЕДА</a:t>
            </a:r>
            <a:r>
              <a:rPr lang="en-US" b="1" dirty="0" smtClean="0"/>
              <a:t>):</a:t>
            </a:r>
          </a:p>
          <a:p>
            <a:pPr lvl="3"/>
            <a:r>
              <a:rPr lang="ru-RU" dirty="0" smtClean="0"/>
              <a:t>акутна</a:t>
            </a:r>
            <a:r>
              <a:rPr lang="ru-RU" dirty="0"/>
              <a:t>, </a:t>
            </a:r>
            <a:r>
              <a:rPr lang="mk-MK" dirty="0" smtClean="0"/>
              <a:t>силна,</a:t>
            </a:r>
            <a:r>
              <a:rPr lang="ru-RU" dirty="0" smtClean="0"/>
              <a:t> </a:t>
            </a:r>
            <a:r>
              <a:rPr lang="ru-RU" dirty="0"/>
              <a:t>прободувачка </a:t>
            </a:r>
            <a:r>
              <a:rPr lang="ru-RU" dirty="0" smtClean="0"/>
              <a:t>болка, ,,пукање</a:t>
            </a:r>
            <a:r>
              <a:rPr lang="en-US" dirty="0" smtClean="0"/>
              <a:t>”,</a:t>
            </a:r>
            <a:r>
              <a:rPr lang="ru-RU" dirty="0" smtClean="0"/>
              <a:t> играчот </a:t>
            </a:r>
            <a:r>
              <a:rPr lang="mk-MK" dirty="0" smtClean="0"/>
              <a:t>често </a:t>
            </a:r>
            <a:r>
              <a:rPr lang="ru-RU" dirty="0" smtClean="0"/>
              <a:t>паѓа</a:t>
            </a:r>
          </a:p>
          <a:p>
            <a:pPr lvl="3"/>
            <a:r>
              <a:rPr lang="ru-RU" dirty="0" smtClean="0"/>
              <a:t>Локализирана болка, опиплив дефект, често хематом</a:t>
            </a:r>
            <a:endParaRPr lang="mk-MK" dirty="0" smtClean="0"/>
          </a:p>
          <a:p>
            <a:pPr lvl="2"/>
            <a:r>
              <a:rPr lang="ru-RU" b="1" dirty="0" smtClean="0"/>
              <a:t>СУПТОТАЛНА / КОМПЛЕТНА МУСКУЛНАТА ПОВРЕДА / ТЕТИВНА AВУЛЗИЈА </a:t>
            </a:r>
          </a:p>
          <a:p>
            <a:pPr lvl="3"/>
            <a:r>
              <a:rPr lang="ru-RU" dirty="0" smtClean="0"/>
              <a:t>,,пукање</a:t>
            </a:r>
            <a:r>
              <a:rPr lang="en-US" dirty="0" smtClean="0"/>
              <a:t>”, </a:t>
            </a:r>
            <a:r>
              <a:rPr lang="mk-MK" dirty="0" smtClean="0"/>
              <a:t>нагла</a:t>
            </a:r>
            <a:r>
              <a:rPr lang="ru-RU" dirty="0" smtClean="0"/>
              <a:t> </a:t>
            </a:r>
            <a:r>
              <a:rPr lang="ru-RU" dirty="0"/>
              <a:t>болка </a:t>
            </a:r>
            <a:r>
              <a:rPr lang="ru-RU" dirty="0" smtClean="0"/>
              <a:t>и </a:t>
            </a:r>
            <a:r>
              <a:rPr lang="ru-RU" dirty="0"/>
              <a:t>паѓање при </a:t>
            </a:r>
            <a:r>
              <a:rPr lang="ru-RU" dirty="0" smtClean="0"/>
              <a:t>повредата</a:t>
            </a:r>
          </a:p>
          <a:p>
            <a:pPr lvl="3"/>
            <a:r>
              <a:rPr lang="ru-RU" dirty="0"/>
              <a:t>голем опиплив дефект, често на мускулно-тетивните споеви, или ретракција на авулзираниот </a:t>
            </a:r>
            <a:r>
              <a:rPr lang="ru-RU" dirty="0" smtClean="0"/>
              <a:t>мускул, функционален </a:t>
            </a:r>
            <a:r>
              <a:rPr lang="ru-RU" dirty="0"/>
              <a:t>дефицит, со развој на </a:t>
            </a:r>
            <a:r>
              <a:rPr lang="ru-RU" dirty="0" smtClean="0"/>
              <a:t>хематом</a:t>
            </a:r>
          </a:p>
        </p:txBody>
      </p:sp>
    </p:spTree>
    <p:extLst>
      <p:ext uri="{BB962C8B-B14F-4D97-AF65-F5344CB8AC3E}">
        <p14:creationId xmlns:p14="http://schemas.microsoft.com/office/powerpoint/2010/main" val="26983299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ru-RU" sz="2800" dirty="0">
                <a:latin typeface="Arial" panose="020B0604020202020204" pitchFamily="34" charset="0"/>
                <a:cs typeface="Arial" panose="020B0604020202020204" pitchFamily="34" charset="0"/>
              </a:rPr>
              <a:t> </a:t>
            </a:r>
            <a:r>
              <a:rPr lang="ru-RU" sz="2800" dirty="0" smtClean="0">
                <a:latin typeface="Arial" panose="020B0604020202020204" pitchFamily="34" charset="0"/>
                <a:cs typeface="Arial" panose="020B0604020202020204" pitchFamily="34" charset="0"/>
              </a:rPr>
              <a:t>Клиничка </a:t>
            </a:r>
            <a:r>
              <a:rPr lang="ru-RU" sz="2800" dirty="0">
                <a:latin typeface="Arial" panose="020B0604020202020204" pitchFamily="34" charset="0"/>
                <a:cs typeface="Arial" panose="020B0604020202020204" pitchFamily="34" charset="0"/>
              </a:rPr>
              <a:t>категоризација на мускулните повреди </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76200" y="2057400"/>
            <a:ext cx="8689848" cy="4800600"/>
          </a:xfrm>
        </p:spPr>
        <p:txBody>
          <a:bodyPr>
            <a:normAutofit/>
          </a:bodyPr>
          <a:lstStyle/>
          <a:p>
            <a:pPr marL="365760" lvl="1" indent="0" algn="ctr">
              <a:buNone/>
            </a:pPr>
            <a:r>
              <a:rPr lang="ru-RU" dirty="0" smtClean="0">
                <a:solidFill>
                  <a:schemeClr val="bg2">
                    <a:lumMod val="50000"/>
                  </a:schemeClr>
                </a:solidFill>
                <a:latin typeface="Arial" panose="020B0604020202020204" pitchFamily="34" charset="0"/>
                <a:cs typeface="Arial" panose="020B0604020202020204" pitchFamily="34" charset="0"/>
              </a:rPr>
              <a:t>ДИРЕКТНИ МУСКУЛНИ ПОВРЕДИ</a:t>
            </a:r>
          </a:p>
          <a:p>
            <a:pPr marL="365760" lvl="1" indent="0" algn="ctr">
              <a:buNone/>
            </a:pPr>
            <a:r>
              <a:rPr lang="ru-RU" dirty="0" smtClean="0">
                <a:solidFill>
                  <a:schemeClr val="bg2">
                    <a:lumMod val="50000"/>
                  </a:schemeClr>
                </a:solidFill>
                <a:latin typeface="Arial" panose="020B0604020202020204" pitchFamily="34" charset="0"/>
                <a:cs typeface="Arial" panose="020B0604020202020204" pitchFamily="34" charset="0"/>
              </a:rPr>
              <a:t>(мускулни контузии и лацерации)</a:t>
            </a:r>
          </a:p>
          <a:p>
            <a:pPr marL="365760" lvl="1" indent="0" algn="ctr">
              <a:buNone/>
            </a:pPr>
            <a:endParaRPr lang="ru-RU" dirty="0" smtClean="0">
              <a:solidFill>
                <a:schemeClr val="bg2">
                  <a:lumMod val="50000"/>
                </a:schemeClr>
              </a:solidFill>
            </a:endParaRPr>
          </a:p>
          <a:p>
            <a:pPr lvl="2"/>
            <a:endParaRPr lang="ru-RU" b="1" dirty="0" smtClean="0"/>
          </a:p>
          <a:p>
            <a:pPr lvl="2"/>
            <a:r>
              <a:rPr lang="ru-RU" sz="2000" dirty="0" smtClean="0">
                <a:latin typeface="Arial" panose="020B0604020202020204" pitchFamily="34" charset="0"/>
                <a:cs typeface="Arial" panose="020B0604020202020204" pitchFamily="34" charset="0"/>
              </a:rPr>
              <a:t>Надворешна сила</a:t>
            </a:r>
          </a:p>
          <a:p>
            <a:pPr lvl="2"/>
            <a:r>
              <a:rPr lang="ru-RU" sz="2000" b="1" dirty="0" smtClean="0">
                <a:latin typeface="Arial" panose="020B0604020202020204" pitchFamily="34" charset="0"/>
                <a:cs typeface="Arial" panose="020B0604020202020204" pitchFamily="34" charset="0"/>
              </a:rPr>
              <a:t>Тапа траума на мускулното ткиво со формирање хематом</a:t>
            </a:r>
          </a:p>
          <a:p>
            <a:pPr lvl="2"/>
            <a:r>
              <a:rPr lang="en-US" sz="2000" dirty="0" err="1" smtClean="0">
                <a:latin typeface="Arial" panose="020B0604020202020204" pitchFamily="34" charset="0"/>
                <a:cs typeface="Arial" panose="020B0604020202020204" pitchFamily="34" charset="0"/>
              </a:rPr>
              <a:t>m.rectus</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femoris</a:t>
            </a:r>
            <a:r>
              <a:rPr lang="en-US" sz="2000" dirty="0" smtClean="0">
                <a:latin typeface="Arial" panose="020B0604020202020204" pitchFamily="34" charset="0"/>
                <a:cs typeface="Arial" panose="020B0604020202020204" pitchFamily="34" charset="0"/>
              </a:rPr>
              <a:t>, vastus intermedius</a:t>
            </a:r>
            <a:endParaRPr lang="mk-MK" sz="2000" dirty="0" smtClean="0">
              <a:latin typeface="Arial" panose="020B0604020202020204" pitchFamily="34" charset="0"/>
              <a:cs typeface="Arial" panose="020B0604020202020204" pitchFamily="34" charset="0"/>
            </a:endParaRPr>
          </a:p>
          <a:p>
            <a:pPr lvl="2"/>
            <a:r>
              <a:rPr lang="mk-MK" sz="2000" dirty="0" smtClean="0">
                <a:latin typeface="Arial" panose="020B0604020202020204" pitchFamily="34" charset="0"/>
                <a:cs typeface="Arial" panose="020B0604020202020204" pitchFamily="34" charset="0"/>
              </a:rPr>
              <a:t>Блага, средна, тешка</a:t>
            </a:r>
            <a:endParaRPr lang="en-US" sz="2000" dirty="0" smtClean="0">
              <a:latin typeface="Arial" panose="020B0604020202020204" pitchFamily="34" charset="0"/>
              <a:cs typeface="Arial" panose="020B0604020202020204" pitchFamily="34" charset="0"/>
            </a:endParaRPr>
          </a:p>
          <a:p>
            <a:pPr lvl="2"/>
            <a:r>
              <a:rPr lang="mk-MK" sz="2000" dirty="0" smtClean="0">
                <a:latin typeface="Arial" panose="020B0604020202020204" pitchFamily="34" charset="0"/>
                <a:cs typeface="Arial" panose="020B0604020202020204" pitchFamily="34" charset="0"/>
              </a:rPr>
              <a:t>Раслојување со хематом меѓу муск.фибрили</a:t>
            </a:r>
          </a:p>
          <a:p>
            <a:pPr lvl="2"/>
            <a:endParaRPr lang="mk-MK" sz="2000" dirty="0">
              <a:latin typeface="Arial" panose="020B0604020202020204" pitchFamily="34" charset="0"/>
              <a:cs typeface="Arial" panose="020B0604020202020204" pitchFamily="34" charset="0"/>
            </a:endParaRPr>
          </a:p>
          <a:p>
            <a:pPr marL="685800" lvl="2" indent="0">
              <a:buNone/>
            </a:pPr>
            <a:r>
              <a:rPr lang="mk-MK" sz="2000"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Ac.</a:t>
            </a:r>
            <a:r>
              <a:rPr lang="mk-MK" sz="2000" dirty="0" smtClean="0">
                <a:latin typeface="Arial" panose="020B0604020202020204" pitchFamily="34" charset="0"/>
                <a:cs typeface="Arial" panose="020B0604020202020204" pitchFamily="34" charset="0"/>
              </a:rPr>
              <a:t>С</a:t>
            </a:r>
            <a:r>
              <a:rPr lang="en-US" sz="2000" dirty="0" err="1" smtClean="0">
                <a:latin typeface="Arial" panose="020B0604020202020204" pitchFamily="34" charset="0"/>
                <a:cs typeface="Arial" panose="020B0604020202020204" pitchFamily="34" charset="0"/>
              </a:rPr>
              <a:t>ompartment</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Sy</a:t>
            </a:r>
            <a:r>
              <a:rPr lang="en-US" sz="2000" dirty="0" smtClean="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крварење, големи хематоми</a:t>
            </a:r>
            <a:endParaRPr lang="en-US" sz="2000" dirty="0" smtClean="0">
              <a:latin typeface="Arial" panose="020B0604020202020204" pitchFamily="34" charset="0"/>
              <a:cs typeface="Arial" panose="020B0604020202020204" pitchFamily="34" charset="0"/>
            </a:endParaRPr>
          </a:p>
          <a:p>
            <a:pPr lvl="2"/>
            <a:endParaRPr lang="ru-RU" dirty="0" smtClean="0"/>
          </a:p>
        </p:txBody>
      </p:sp>
    </p:spTree>
    <p:extLst>
      <p:ext uri="{BB962C8B-B14F-4D97-AF65-F5344CB8AC3E}">
        <p14:creationId xmlns:p14="http://schemas.microsoft.com/office/powerpoint/2010/main" val="39839542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ru-RU" sz="2800" dirty="0">
                <a:latin typeface="Arial" panose="020B0604020202020204" pitchFamily="34" charset="0"/>
                <a:cs typeface="Arial" panose="020B0604020202020204" pitchFamily="34" charset="0"/>
              </a:rPr>
              <a:t> </a:t>
            </a:r>
            <a:r>
              <a:rPr lang="ru-RU" sz="2800" dirty="0" smtClean="0">
                <a:latin typeface="Arial" panose="020B0604020202020204" pitchFamily="34" charset="0"/>
                <a:cs typeface="Arial" panose="020B0604020202020204" pitchFamily="34" charset="0"/>
              </a:rPr>
              <a:t>Минхен класификација на</a:t>
            </a:r>
            <a:br>
              <a:rPr lang="ru-RU" sz="2800" dirty="0" smtClean="0">
                <a:latin typeface="Arial" panose="020B0604020202020204" pitchFamily="34" charset="0"/>
                <a:cs typeface="Arial" panose="020B0604020202020204" pitchFamily="34" charset="0"/>
              </a:rPr>
            </a:br>
            <a:r>
              <a:rPr lang="ru-RU" sz="2800" dirty="0" smtClean="0">
                <a:latin typeface="Arial" panose="020B0604020202020204" pitchFamily="34" charset="0"/>
                <a:cs typeface="Arial" panose="020B0604020202020204" pitchFamily="34" charset="0"/>
              </a:rPr>
              <a:t>мускулните </a:t>
            </a:r>
            <a:r>
              <a:rPr lang="ru-RU" sz="2800" dirty="0">
                <a:latin typeface="Arial" panose="020B0604020202020204" pitchFamily="34" charset="0"/>
                <a:cs typeface="Arial" panose="020B0604020202020204" pitchFamily="34" charset="0"/>
              </a:rPr>
              <a:t>повреди </a:t>
            </a:r>
            <a:endParaRPr lang="en-GB" sz="2800" dirty="0">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sz="quarter" idx="1"/>
          </p:nvPr>
        </p:nvPicPr>
        <p:blipFill rotWithShape="1">
          <a:blip r:embed="rId3"/>
          <a:srcRect l="27017" t="15732" r="26682" b="20339"/>
          <a:stretch/>
        </p:blipFill>
        <p:spPr>
          <a:xfrm>
            <a:off x="1295400" y="1600200"/>
            <a:ext cx="6553201" cy="5089525"/>
          </a:xfrm>
          <a:prstGeom prst="rect">
            <a:avLst/>
          </a:prstGeom>
        </p:spPr>
      </p:pic>
    </p:spTree>
    <p:extLst>
      <p:ext uri="{BB962C8B-B14F-4D97-AF65-F5344CB8AC3E}">
        <p14:creationId xmlns:p14="http://schemas.microsoft.com/office/powerpoint/2010/main" val="3357214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ru-RU" sz="2800" dirty="0">
                <a:latin typeface="Arial" panose="020B0604020202020204" pitchFamily="34" charset="0"/>
                <a:cs typeface="Arial" panose="020B0604020202020204" pitchFamily="34" charset="0"/>
              </a:rPr>
              <a:t> </a:t>
            </a:r>
            <a:r>
              <a:rPr lang="ru-RU" sz="2800" dirty="0" smtClean="0">
                <a:latin typeface="Arial" panose="020B0604020202020204" pitchFamily="34" charset="0"/>
                <a:cs typeface="Arial" panose="020B0604020202020204" pitchFamily="34" charset="0"/>
              </a:rPr>
              <a:t>Клиничка </a:t>
            </a:r>
            <a:r>
              <a:rPr lang="ru-RU" sz="2800" dirty="0">
                <a:latin typeface="Arial" panose="020B0604020202020204" pitchFamily="34" charset="0"/>
                <a:cs typeface="Arial" panose="020B0604020202020204" pitchFamily="34" charset="0"/>
              </a:rPr>
              <a:t>категоризација на мускулните повреди </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76200" y="1603705"/>
            <a:ext cx="8689848" cy="606095"/>
          </a:xfrm>
        </p:spPr>
        <p:txBody>
          <a:bodyPr>
            <a:normAutofit fontScale="62500" lnSpcReduction="20000"/>
          </a:bodyPr>
          <a:lstStyle/>
          <a:p>
            <a:pPr marL="365760" lvl="1" indent="0" algn="ctr">
              <a:buNone/>
            </a:pPr>
            <a:r>
              <a:rPr lang="ru-RU" sz="3400" dirty="0" smtClean="0">
                <a:solidFill>
                  <a:schemeClr val="bg2">
                    <a:lumMod val="50000"/>
                  </a:schemeClr>
                </a:solidFill>
                <a:latin typeface="Arial" panose="020B0604020202020204" pitchFamily="34" charset="0"/>
                <a:cs typeface="Arial" panose="020B0604020202020204" pitchFamily="34" charset="0"/>
              </a:rPr>
              <a:t>Денови на отуство по мускулна повреда</a:t>
            </a:r>
          </a:p>
          <a:p>
            <a:pPr marL="365760" lvl="1" indent="0" algn="ctr">
              <a:buNone/>
            </a:pPr>
            <a:r>
              <a:rPr lang="da-DK" sz="2200" dirty="0" smtClean="0">
                <a:solidFill>
                  <a:schemeClr val="bg2">
                    <a:lumMod val="50000"/>
                  </a:schemeClr>
                </a:solidFill>
                <a:latin typeface="Arial" panose="020B0604020202020204" pitchFamily="34" charset="0"/>
                <a:cs typeface="Arial" panose="020B0604020202020204" pitchFamily="34" charset="0"/>
              </a:rPr>
              <a:t>Ekstrand </a:t>
            </a:r>
            <a:r>
              <a:rPr lang="da-DK" sz="2200" dirty="0">
                <a:solidFill>
                  <a:schemeClr val="bg2">
                    <a:lumMod val="50000"/>
                  </a:schemeClr>
                </a:solidFill>
                <a:latin typeface="Arial" panose="020B0604020202020204" pitchFamily="34" charset="0"/>
                <a:cs typeface="Arial" panose="020B0604020202020204" pitchFamily="34" charset="0"/>
              </a:rPr>
              <a:t>J, et al. Br J Sports Med 2013;47:769–774</a:t>
            </a:r>
            <a:endParaRPr lang="ru-RU" sz="2200" dirty="0" smtClean="0">
              <a:solidFill>
                <a:schemeClr val="bg2">
                  <a:lumMod val="50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a:srcRect l="14706" t="13189" r="15921" b="5917"/>
          <a:stretch/>
        </p:blipFill>
        <p:spPr>
          <a:xfrm>
            <a:off x="1146048" y="2133600"/>
            <a:ext cx="7086600" cy="4648201"/>
          </a:xfrm>
          <a:prstGeom prst="rect">
            <a:avLst/>
          </a:prstGeom>
        </p:spPr>
      </p:pic>
    </p:spTree>
    <p:extLst>
      <p:ext uri="{BB962C8B-B14F-4D97-AF65-F5344CB8AC3E}">
        <p14:creationId xmlns:p14="http://schemas.microsoft.com/office/powerpoint/2010/main" val="15383209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3200" dirty="0" smtClean="0">
                <a:solidFill>
                  <a:schemeClr val="tx1">
                    <a:lumMod val="65000"/>
                    <a:lumOff val="35000"/>
                  </a:schemeClr>
                </a:solidFill>
              </a:rPr>
              <a:t>Повторна повреда</a:t>
            </a:r>
            <a:endParaRPr lang="en-GB" sz="3200" dirty="0">
              <a:solidFill>
                <a:schemeClr val="tx1">
                  <a:lumMod val="65000"/>
                  <a:lumOff val="35000"/>
                </a:schemeClr>
              </a:solidFill>
            </a:endParaRPr>
          </a:p>
        </p:txBody>
      </p:sp>
      <p:sp>
        <p:nvSpPr>
          <p:cNvPr id="3" name="Content Placeholder 2"/>
          <p:cNvSpPr>
            <a:spLocks noGrp="1"/>
          </p:cNvSpPr>
          <p:nvPr>
            <p:ph sz="quarter" idx="1"/>
          </p:nvPr>
        </p:nvSpPr>
        <p:spPr>
          <a:xfrm>
            <a:off x="839724" y="1485900"/>
            <a:ext cx="7699248" cy="3962400"/>
          </a:xfrm>
        </p:spPr>
        <p:txBody>
          <a:bodyPr/>
          <a:lstStyle/>
          <a:p>
            <a:pPr>
              <a:buFont typeface="Wingdings" panose="05000000000000000000" pitchFamily="2" charset="2"/>
              <a:buChar char="Ø"/>
            </a:pPr>
            <a:r>
              <a:rPr lang="mk-MK" sz="2400" dirty="0" smtClean="0">
                <a:solidFill>
                  <a:schemeClr val="bg2">
                    <a:lumMod val="50000"/>
                  </a:schemeClr>
                </a:solidFill>
              </a:rPr>
              <a:t>РЕКУРЕНТНА ПОВРЕДА, РЕ-ПОВРЕДА</a:t>
            </a:r>
          </a:p>
          <a:p>
            <a:pPr lvl="1">
              <a:buFont typeface="Wingdings" panose="05000000000000000000" pitchFamily="2" charset="2"/>
              <a:buChar char="Ø"/>
            </a:pPr>
            <a:r>
              <a:rPr lang="mk-MK" sz="2000" dirty="0" smtClean="0"/>
              <a:t>Ист тип повреда</a:t>
            </a:r>
          </a:p>
          <a:p>
            <a:pPr lvl="1">
              <a:buFont typeface="Wingdings" panose="05000000000000000000" pitchFamily="2" charset="2"/>
              <a:buChar char="Ø"/>
            </a:pPr>
            <a:r>
              <a:rPr lang="mk-MK" sz="2000" dirty="0" smtClean="0"/>
              <a:t>Иста локација</a:t>
            </a:r>
          </a:p>
          <a:p>
            <a:pPr lvl="1">
              <a:buFont typeface="Wingdings" panose="05000000000000000000" pitchFamily="2" charset="2"/>
              <a:buChar char="Ø"/>
            </a:pPr>
            <a:r>
              <a:rPr lang="mk-MK" sz="2000" dirty="0" smtClean="0"/>
              <a:t>До 2 месеци од комплетно учество</a:t>
            </a:r>
          </a:p>
          <a:p>
            <a:pPr lvl="1">
              <a:buFont typeface="Wingdings" panose="05000000000000000000" pitchFamily="2" charset="2"/>
              <a:buChar char="Ø"/>
            </a:pPr>
            <a:endParaRPr lang="mk-MK" sz="2000" dirty="0"/>
          </a:p>
          <a:p>
            <a:pPr>
              <a:buFont typeface="Wingdings" panose="05000000000000000000" pitchFamily="2" charset="2"/>
              <a:buChar char="Ø"/>
            </a:pPr>
            <a:r>
              <a:rPr lang="mk-MK" sz="2400" dirty="0" smtClean="0"/>
              <a:t>16 % од муск.повреди</a:t>
            </a:r>
          </a:p>
          <a:p>
            <a:pPr>
              <a:buFont typeface="Wingdings" panose="05000000000000000000" pitchFamily="2" charset="2"/>
              <a:buChar char="Ø"/>
            </a:pPr>
            <a:r>
              <a:rPr lang="mk-MK" sz="2400" dirty="0" smtClean="0"/>
              <a:t>30% подолго изгубено в</a:t>
            </a:r>
            <a:r>
              <a:rPr lang="mk-MK" dirty="0" smtClean="0"/>
              <a:t>реме</a:t>
            </a:r>
            <a:endParaRPr lang="en-GB" dirty="0"/>
          </a:p>
        </p:txBody>
      </p:sp>
      <p:pic>
        <p:nvPicPr>
          <p:cNvPr id="159746" name="Picture 2" descr="http://sangalosoccer.com/wp-content/uploads/2014/06/cristiano-ronaldo-injury-elite-dail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431030"/>
            <a:ext cx="47244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8459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3200" dirty="0" smtClean="0">
                <a:solidFill>
                  <a:schemeClr val="tx1">
                    <a:lumMod val="65000"/>
                    <a:lumOff val="35000"/>
                  </a:schemeClr>
                </a:solidFill>
              </a:rPr>
              <a:t>Фази на санација на мускулен раскин</a:t>
            </a:r>
            <a:endParaRPr lang="en-GB" sz="3200" dirty="0">
              <a:solidFill>
                <a:schemeClr val="tx1">
                  <a:lumMod val="65000"/>
                  <a:lumOff val="35000"/>
                </a:schemeClr>
              </a:solidFill>
            </a:endParaRPr>
          </a:p>
        </p:txBody>
      </p:sp>
      <p:sp>
        <p:nvSpPr>
          <p:cNvPr id="3" name="Content Placeholder 2"/>
          <p:cNvSpPr>
            <a:spLocks noGrp="1"/>
          </p:cNvSpPr>
          <p:nvPr>
            <p:ph sz="quarter" idx="1"/>
          </p:nvPr>
        </p:nvSpPr>
        <p:spPr>
          <a:xfrm>
            <a:off x="159875" y="1676400"/>
            <a:ext cx="4949952" cy="5029200"/>
          </a:xfrm>
        </p:spPr>
        <p:txBody>
          <a:bodyPr>
            <a:normAutofit/>
          </a:bodyPr>
          <a:lstStyle/>
          <a:p>
            <a:pPr marL="0" indent="0">
              <a:buNone/>
            </a:pPr>
            <a:r>
              <a:rPr lang="mk-MK" sz="2000" dirty="0" smtClean="0">
                <a:solidFill>
                  <a:srgbClr val="FF0000"/>
                </a:solidFill>
                <a:latin typeface="Arial" panose="020B0604020202020204" pitchFamily="34" charset="0"/>
                <a:cs typeface="Arial" panose="020B0604020202020204" pitchFamily="34" charset="0"/>
              </a:rPr>
              <a:t>1. Инфламаторна фаза</a:t>
            </a:r>
            <a:r>
              <a:rPr lang="mk-MK" sz="2000" dirty="0" smtClean="0">
                <a:latin typeface="Arial" panose="020B0604020202020204" pitchFamily="34" charset="0"/>
                <a:cs typeface="Arial" panose="020B0604020202020204" pitchFamily="34" charset="0"/>
              </a:rPr>
              <a:t> </a:t>
            </a:r>
          </a:p>
          <a:p>
            <a:pPr marL="0" indent="0">
              <a:buNone/>
            </a:pPr>
            <a:r>
              <a:rPr lang="mk-MK" sz="2000" dirty="0" smtClean="0">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PMN,</a:t>
            </a:r>
            <a:r>
              <a:rPr lang="mk-MK" sz="1800" dirty="0" smtClean="0">
                <a:latin typeface="Arial" panose="020B0604020202020204" pitchFamily="34" charset="0"/>
                <a:cs typeface="Arial" panose="020B0604020202020204" pitchFamily="34" charset="0"/>
              </a:rPr>
              <a:t> Мо,</a:t>
            </a:r>
            <a:r>
              <a:rPr lang="en-US" sz="1800" dirty="0" smtClean="0">
                <a:latin typeface="Arial" panose="020B0604020202020204" pitchFamily="34" charset="0"/>
                <a:cs typeface="Arial" panose="020B0604020202020204" pitchFamily="34" charset="0"/>
              </a:rPr>
              <a:t> Mf, growth factors, cytokines</a:t>
            </a:r>
            <a:endParaRPr lang="mk-MK" sz="1800" dirty="0" smtClean="0">
              <a:latin typeface="Arial" panose="020B0604020202020204" pitchFamily="34" charset="0"/>
              <a:cs typeface="Arial" panose="020B0604020202020204" pitchFamily="34" charset="0"/>
            </a:endParaRPr>
          </a:p>
          <a:p>
            <a:pPr marL="0" indent="0">
              <a:buNone/>
            </a:pPr>
            <a:r>
              <a:rPr lang="mk-MK" sz="1800" dirty="0">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   -  1-3 дена</a:t>
            </a:r>
          </a:p>
          <a:p>
            <a:pPr marL="0" indent="0">
              <a:buNone/>
            </a:pPr>
            <a:endParaRPr lang="mk-MK" sz="1800" dirty="0" smtClean="0">
              <a:latin typeface="Arial" panose="020B0604020202020204" pitchFamily="34" charset="0"/>
              <a:cs typeface="Arial" panose="020B0604020202020204" pitchFamily="34" charset="0"/>
            </a:endParaRPr>
          </a:p>
          <a:p>
            <a:pPr marL="0" indent="0">
              <a:buNone/>
            </a:pPr>
            <a:r>
              <a:rPr lang="mk-MK" sz="2000" dirty="0" smtClean="0">
                <a:solidFill>
                  <a:srgbClr val="FF0000"/>
                </a:solidFill>
                <a:latin typeface="Arial" panose="020B0604020202020204" pitchFamily="34" charset="0"/>
                <a:cs typeface="Arial" panose="020B0604020202020204" pitchFamily="34" charset="0"/>
              </a:rPr>
              <a:t>2. Репарација</a:t>
            </a:r>
          </a:p>
          <a:p>
            <a:pPr marL="0" indent="0">
              <a:buNone/>
            </a:pPr>
            <a:r>
              <a:rPr lang="mk-MK" sz="2000" dirty="0" smtClean="0">
                <a:solidFill>
                  <a:srgbClr val="FF0000"/>
                </a:solidFill>
                <a:latin typeface="Arial" panose="020B0604020202020204" pitchFamily="34" charset="0"/>
                <a:cs typeface="Arial" panose="020B0604020202020204" pitchFamily="34" charset="0"/>
              </a:rPr>
              <a:t>   </a:t>
            </a:r>
            <a:r>
              <a:rPr lang="mk-MK" sz="1800" dirty="0" smtClean="0">
                <a:solidFill>
                  <a:srgbClr val="FF0000"/>
                </a:solidFill>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- 3-4 недели</a:t>
            </a:r>
          </a:p>
          <a:p>
            <a:pPr marL="0" indent="0">
              <a:buNone/>
            </a:pPr>
            <a:r>
              <a:rPr lang="mk-MK" sz="1800" dirty="0">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   - </a:t>
            </a:r>
            <a:r>
              <a:rPr lang="mk-MK" sz="1800" u="sng" dirty="0" smtClean="0">
                <a:latin typeface="Arial" panose="020B0604020202020204" pitchFamily="34" charset="0"/>
                <a:cs typeface="Arial" panose="020B0604020202020204" pitchFamily="34" charset="0"/>
              </a:rPr>
              <a:t>регенерација</a:t>
            </a:r>
            <a:r>
              <a:rPr lang="en-US" sz="1800" dirty="0" smtClean="0">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миогени прекурсори</a:t>
            </a:r>
            <a:r>
              <a:rPr lang="en-US" sz="1800" dirty="0" smtClean="0">
                <a:latin typeface="Arial" panose="020B0604020202020204" pitchFamily="34" charset="0"/>
                <a:cs typeface="Arial" panose="020B0604020202020204" pitchFamily="34" charset="0"/>
              </a:rPr>
              <a:t>,</a:t>
            </a:r>
            <a:r>
              <a:rPr lang="mk-MK" sz="1800" dirty="0" smtClean="0">
                <a:latin typeface="Arial" panose="020B0604020202020204" pitchFamily="34" charset="0"/>
                <a:cs typeface="Arial" panose="020B0604020202020204" pitchFamily="34" charset="0"/>
              </a:rPr>
              <a:t>                </a:t>
            </a:r>
          </a:p>
          <a:p>
            <a:pPr marL="0" indent="0">
              <a:buNone/>
            </a:pPr>
            <a:r>
              <a:rPr lang="mk-MK" sz="1800" dirty="0">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      сателит кл.→миобласти)</a:t>
            </a:r>
            <a:endParaRPr lang="mk-MK" sz="1800" dirty="0">
              <a:latin typeface="Arial" panose="020B0604020202020204" pitchFamily="34" charset="0"/>
              <a:cs typeface="Arial" panose="020B0604020202020204" pitchFamily="34" charset="0"/>
            </a:endParaRPr>
          </a:p>
          <a:p>
            <a:pPr marL="320040" lvl="1" indent="0">
              <a:buNone/>
            </a:pPr>
            <a:r>
              <a:rPr lang="mk-MK" sz="1800" dirty="0" smtClean="0">
                <a:latin typeface="Arial" panose="020B0604020202020204" pitchFamily="34" charset="0"/>
                <a:cs typeface="Arial" panose="020B0604020202020204" pitchFamily="34" charset="0"/>
              </a:rPr>
              <a:t>- </a:t>
            </a:r>
            <a:r>
              <a:rPr lang="mk-MK" sz="1800" u="sng" dirty="0" smtClean="0">
                <a:latin typeface="Arial" panose="020B0604020202020204" pitchFamily="34" charset="0"/>
                <a:cs typeface="Arial" panose="020B0604020202020204" pitchFamily="34" charset="0"/>
              </a:rPr>
              <a:t>формирање </a:t>
            </a:r>
            <a:r>
              <a:rPr lang="mk-MK" sz="1800" u="sng" dirty="0">
                <a:latin typeface="Arial" panose="020B0604020202020204" pitchFamily="34" charset="0"/>
                <a:cs typeface="Arial" panose="020B0604020202020204" pitchFamily="34" charset="0"/>
              </a:rPr>
              <a:t>на сврзно </a:t>
            </a:r>
            <a:r>
              <a:rPr lang="mk-MK" sz="1800" u="sng" dirty="0" smtClean="0">
                <a:latin typeface="Arial" panose="020B0604020202020204" pitchFamily="34" charset="0"/>
                <a:cs typeface="Arial" panose="020B0604020202020204" pitchFamily="34" charset="0"/>
              </a:rPr>
              <a:t>тк.лузна</a:t>
            </a:r>
            <a:r>
              <a:rPr lang="mk-MK" sz="1800" dirty="0" smtClean="0">
                <a:latin typeface="Arial" panose="020B0604020202020204" pitchFamily="34" charset="0"/>
                <a:cs typeface="Arial" panose="020B0604020202020204" pitchFamily="34" charset="0"/>
              </a:rPr>
              <a:t>    </a:t>
            </a:r>
          </a:p>
          <a:p>
            <a:pPr marL="320040" lvl="1" indent="0">
              <a:buNone/>
            </a:pPr>
            <a:r>
              <a:rPr lang="mk-MK" sz="1800" dirty="0" smtClean="0">
                <a:latin typeface="Arial" panose="020B0604020202020204" pitchFamily="34" charset="0"/>
                <a:cs typeface="Arial" panose="020B0604020202020204" pitchFamily="34" charset="0"/>
              </a:rPr>
              <a:t> (фибрин, фибробласти, гранулац.тк.)</a:t>
            </a:r>
          </a:p>
          <a:p>
            <a:pPr marL="605790" lvl="1" indent="-285750">
              <a:buFontTx/>
              <a:buChar char="-"/>
            </a:pPr>
            <a:endParaRPr lang="mk-MK" sz="1800" dirty="0">
              <a:latin typeface="Arial" panose="020B0604020202020204" pitchFamily="34" charset="0"/>
              <a:cs typeface="Arial" panose="020B0604020202020204" pitchFamily="34" charset="0"/>
            </a:endParaRPr>
          </a:p>
          <a:p>
            <a:pPr marL="0" indent="0">
              <a:buNone/>
            </a:pPr>
            <a:r>
              <a:rPr lang="mk-MK" sz="2000" dirty="0" smtClean="0">
                <a:solidFill>
                  <a:srgbClr val="FF0000"/>
                </a:solidFill>
                <a:latin typeface="Arial" panose="020B0604020202020204" pitchFamily="34" charset="0"/>
                <a:cs typeface="Arial" panose="020B0604020202020204" pitchFamily="34" charset="0"/>
              </a:rPr>
              <a:t>3. Ремоделирање</a:t>
            </a:r>
            <a:r>
              <a:rPr lang="mk-MK" sz="2000" dirty="0" smtClean="0">
                <a:latin typeface="Arial" panose="020B0604020202020204" pitchFamily="34" charset="0"/>
                <a:cs typeface="Arial" panose="020B0604020202020204" pitchFamily="34" charset="0"/>
              </a:rPr>
              <a:t> (3-6 месеци)</a:t>
            </a:r>
          </a:p>
          <a:p>
            <a:pPr marL="0" indent="0">
              <a:buNone/>
            </a:pPr>
            <a:endParaRPr lang="mk-MK" sz="2000" dirty="0" smtClean="0">
              <a:latin typeface="Arial" panose="020B0604020202020204" pitchFamily="34" charset="0"/>
              <a:cs typeface="Arial" panose="020B0604020202020204" pitchFamily="34" charset="0"/>
            </a:endParaRPr>
          </a:p>
        </p:txBody>
      </p:sp>
      <p:pic>
        <p:nvPicPr>
          <p:cNvPr id="159748" name="Picture 4" descr="http://footballmedicine.net/content-fm/uploads/2015/05/Regeneration-of-a-muscle-injury-adapted-from-Jarvinen-et-al-2013.jpg"/>
          <p:cNvPicPr>
            <a:picLocks noChangeAspect="1" noChangeArrowheads="1"/>
          </p:cNvPicPr>
          <p:nvPr/>
        </p:nvPicPr>
        <p:blipFill rotWithShape="1">
          <a:blip r:embed="rId3">
            <a:extLst>
              <a:ext uri="{28A0092B-C50C-407E-A947-70E740481C1C}">
                <a14:useLocalDpi xmlns:a14="http://schemas.microsoft.com/office/drawing/2010/main" val="0"/>
              </a:ext>
            </a:extLst>
          </a:blip>
          <a:srcRect l="511" t="65383" r="53112" b="2097"/>
          <a:stretch/>
        </p:blipFill>
        <p:spPr bwMode="auto">
          <a:xfrm>
            <a:off x="5109827" y="5306062"/>
            <a:ext cx="3927736" cy="13995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intechopen.com/source/html/45452/media/fig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9827" y="2256952"/>
            <a:ext cx="3505199" cy="2320606"/>
          </a:xfrm>
          <a:prstGeom prst="rect">
            <a:avLst/>
          </a:prstGeom>
          <a:noFill/>
          <a:extLst>
            <a:ext uri="{909E8E84-426E-40DD-AFC4-6F175D3DCCD1}">
              <a14:hiddenFill xmlns:a14="http://schemas.microsoft.com/office/drawing/2010/main">
                <a:solidFill>
                  <a:srgbClr val="FFFFFF"/>
                </a:solidFill>
              </a14:hiddenFill>
            </a:ext>
          </a:extLst>
        </p:spPr>
      </p:pic>
      <p:pic>
        <p:nvPicPr>
          <p:cNvPr id="159746" name="Picture 2" descr="https://www1.imperial.ac.uk/resources/E4F7708D-2591-486B-A5E6-974E9F053D62/rosenthalgroupimag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1706880"/>
            <a:ext cx="4114800" cy="308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044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97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97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3200" dirty="0" smtClean="0">
                <a:solidFill>
                  <a:schemeClr val="tx1">
                    <a:lumMod val="65000"/>
                    <a:lumOff val="35000"/>
                  </a:schemeClr>
                </a:solidFill>
              </a:rPr>
              <a:t>Фази на санација на мускулен раскин</a:t>
            </a:r>
            <a:endParaRPr lang="en-GB" sz="3200" dirty="0">
              <a:solidFill>
                <a:schemeClr val="tx1">
                  <a:lumMod val="65000"/>
                  <a:lumOff val="35000"/>
                </a:schemeClr>
              </a:solidFill>
            </a:endParaRPr>
          </a:p>
        </p:txBody>
      </p:sp>
      <p:sp>
        <p:nvSpPr>
          <p:cNvPr id="3" name="Content Placeholder 2"/>
          <p:cNvSpPr>
            <a:spLocks noGrp="1"/>
          </p:cNvSpPr>
          <p:nvPr>
            <p:ph sz="quarter" idx="1"/>
          </p:nvPr>
        </p:nvSpPr>
        <p:spPr>
          <a:xfrm>
            <a:off x="585978" y="2286000"/>
            <a:ext cx="4103370" cy="4232910"/>
          </a:xfrm>
        </p:spPr>
        <p:txBody>
          <a:bodyPr>
            <a:normAutofit/>
          </a:bodyPr>
          <a:lstStyle/>
          <a:p>
            <a:pPr marL="0" indent="0">
              <a:buNone/>
            </a:pPr>
            <a:r>
              <a:rPr lang="mk-MK" sz="2000" dirty="0" smtClean="0">
                <a:latin typeface="Arial" panose="020B0604020202020204" pitchFamily="34" charset="0"/>
                <a:cs typeface="Arial" panose="020B0604020202020204" pitchFamily="34" charset="0"/>
              </a:rPr>
              <a:t>СВРЗНО ТКИВНА ЛУЗНА</a:t>
            </a:r>
          </a:p>
          <a:p>
            <a:pPr marL="0" indent="0">
              <a:buNone/>
            </a:pPr>
            <a:endParaRPr lang="mk-MK" sz="2000" dirty="0">
              <a:latin typeface="Arial" panose="020B0604020202020204" pitchFamily="34" charset="0"/>
              <a:cs typeface="Arial" panose="020B0604020202020204" pitchFamily="34" charset="0"/>
            </a:endParaRPr>
          </a:p>
          <a:p>
            <a:pPr>
              <a:buFontTx/>
              <a:buChar char="-"/>
            </a:pPr>
            <a:r>
              <a:rPr lang="mk-MK" sz="2000" dirty="0" smtClean="0">
                <a:latin typeface="Arial" panose="020B0604020202020204" pitchFamily="34" charset="0"/>
                <a:cs typeface="Arial" panose="020B0604020202020204" pitchFamily="34" charset="0"/>
              </a:rPr>
              <a:t>Компромитирана санација на мускулот</a:t>
            </a:r>
          </a:p>
          <a:p>
            <a:pPr>
              <a:buFontTx/>
              <a:buChar char="-"/>
            </a:pPr>
            <a:r>
              <a:rPr lang="mk-MK" sz="2000" dirty="0">
                <a:latin typeface="Arial" panose="020B0604020202020204" pitchFamily="34" charset="0"/>
                <a:cs typeface="Arial" panose="020B0604020202020204" pitchFamily="34" charset="0"/>
              </a:rPr>
              <a:t>Не ги врши функциите на нормалното мускулно ткиво</a:t>
            </a:r>
          </a:p>
          <a:p>
            <a:pPr>
              <a:buFontTx/>
              <a:buChar char="-"/>
            </a:pPr>
            <a:endParaRPr lang="mk-MK" sz="2000" dirty="0" smtClean="0">
              <a:latin typeface="Arial" panose="020B0604020202020204" pitchFamily="34" charset="0"/>
              <a:cs typeface="Arial" panose="020B0604020202020204" pitchFamily="34" charset="0"/>
            </a:endParaRPr>
          </a:p>
          <a:p>
            <a:pPr>
              <a:buFontTx/>
              <a:buChar char="-"/>
            </a:pPr>
            <a:r>
              <a:rPr lang="mk-MK" sz="2000" dirty="0" smtClean="0">
                <a:latin typeface="Arial" panose="020B0604020202020204" pitchFamily="34" charset="0"/>
                <a:cs typeface="Arial" panose="020B0604020202020204" pitchFamily="34" charset="0"/>
              </a:rPr>
              <a:t>Механички слабо место (нематурирана лузна) = повторна повреда</a:t>
            </a:r>
          </a:p>
        </p:txBody>
      </p:sp>
      <p:pic>
        <p:nvPicPr>
          <p:cNvPr id="161794" name="Picture 2" descr="http://www.aidmymuscle.com/_img/muscle-injury-tissue-progression-large.jpg"/>
          <p:cNvPicPr>
            <a:picLocks noChangeAspect="1" noChangeArrowheads="1"/>
          </p:cNvPicPr>
          <p:nvPr/>
        </p:nvPicPr>
        <p:blipFill rotWithShape="1">
          <a:blip r:embed="rId3">
            <a:extLst>
              <a:ext uri="{28A0092B-C50C-407E-A947-70E740481C1C}">
                <a14:useLocalDpi xmlns:a14="http://schemas.microsoft.com/office/drawing/2010/main" val="0"/>
              </a:ext>
            </a:extLst>
          </a:blip>
          <a:srcRect t="11849" r="-3849" b="10048"/>
          <a:stretch/>
        </p:blipFill>
        <p:spPr bwMode="auto">
          <a:xfrm>
            <a:off x="5032248" y="2286000"/>
            <a:ext cx="4111752"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4368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ru-RU" sz="2800" dirty="0">
                <a:latin typeface="Arial" panose="020B0604020202020204" pitchFamily="34" charset="0"/>
                <a:cs typeface="Arial" panose="020B0604020202020204" pitchFamily="34" charset="0"/>
              </a:rPr>
              <a:t> </a:t>
            </a:r>
            <a:r>
              <a:rPr lang="ru-RU" sz="2800" dirty="0" smtClean="0">
                <a:latin typeface="Arial" panose="020B0604020202020204" pitchFamily="34" charset="0"/>
                <a:cs typeface="Arial" panose="020B0604020202020204" pitchFamily="34" charset="0"/>
              </a:rPr>
              <a:t>Радиолошка класификација на</a:t>
            </a:r>
            <a:br>
              <a:rPr lang="ru-RU" sz="2800" dirty="0" smtClean="0">
                <a:latin typeface="Arial" panose="020B0604020202020204" pitchFamily="34" charset="0"/>
                <a:cs typeface="Arial" panose="020B0604020202020204" pitchFamily="34" charset="0"/>
              </a:rPr>
            </a:br>
            <a:r>
              <a:rPr lang="ru-RU" sz="2800" dirty="0" smtClean="0">
                <a:latin typeface="Arial" panose="020B0604020202020204" pitchFamily="34" charset="0"/>
                <a:cs typeface="Arial" panose="020B0604020202020204" pitchFamily="34" charset="0"/>
              </a:rPr>
              <a:t> </a:t>
            </a:r>
            <a:r>
              <a:rPr lang="ru-RU" sz="2800" dirty="0">
                <a:latin typeface="Arial" panose="020B0604020202020204" pitchFamily="34" charset="0"/>
                <a:cs typeface="Arial" panose="020B0604020202020204" pitchFamily="34" charset="0"/>
              </a:rPr>
              <a:t>мускулните повреди </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304800" y="1676400"/>
            <a:ext cx="8461248" cy="4876800"/>
          </a:xfrm>
        </p:spPr>
        <p:txBody>
          <a:bodyPr>
            <a:normAutofit/>
          </a:bodyPr>
          <a:lstStyle/>
          <a:p>
            <a:pPr>
              <a:buFont typeface="Wingdings" panose="05000000000000000000" pitchFamily="2" charset="2"/>
              <a:buChar char="Ø"/>
            </a:pPr>
            <a:r>
              <a:rPr lang="mk-MK" sz="1800" dirty="0" smtClean="0">
                <a:latin typeface="Arial" panose="020B0604020202020204" pitchFamily="34" charset="0"/>
                <a:cs typeface="Arial" panose="020B0604020202020204" pitchFamily="34" charset="0"/>
              </a:rPr>
              <a:t>Клиничка ера</a:t>
            </a:r>
            <a:r>
              <a:rPr lang="en-US" sz="1800" dirty="0" smtClean="0">
                <a:latin typeface="Arial" panose="020B0604020202020204" pitchFamily="34" charset="0"/>
                <a:cs typeface="Arial" panose="020B0604020202020204" pitchFamily="34" charset="0"/>
              </a:rPr>
              <a:t> (1900-1980</a:t>
            </a:r>
            <a:r>
              <a:rPr lang="mk-MK" sz="1800" dirty="0">
                <a:latin typeface="Arial" panose="020B0604020202020204" pitchFamily="34" charset="0"/>
                <a:cs typeface="Arial" panose="020B0604020202020204" pitchFamily="34" charset="0"/>
              </a:rPr>
              <a:t>г</a:t>
            </a:r>
            <a:r>
              <a:rPr lang="en-US" sz="1800" dirty="0" smtClean="0">
                <a:latin typeface="Arial" panose="020B0604020202020204" pitchFamily="34" charset="0"/>
                <a:cs typeface="Arial" panose="020B0604020202020204" pitchFamily="34" charset="0"/>
              </a:rPr>
              <a:t>.)</a:t>
            </a:r>
            <a:r>
              <a:rPr lang="mk-MK" sz="1800" dirty="0" smtClean="0">
                <a:latin typeface="Arial" panose="020B0604020202020204" pitchFamily="34" charset="0"/>
                <a:cs typeface="Arial" panose="020B0604020202020204" pitchFamily="34" charset="0"/>
              </a:rPr>
              <a:t> </a:t>
            </a:r>
          </a:p>
          <a:p>
            <a:pPr>
              <a:buFont typeface="Wingdings" panose="05000000000000000000" pitchFamily="2" charset="2"/>
              <a:buChar char="Ø"/>
            </a:pPr>
            <a:r>
              <a:rPr lang="mk-MK" sz="1800" dirty="0" smtClean="0">
                <a:latin typeface="Arial" panose="020B0604020202020204" pitchFamily="34" charset="0"/>
                <a:cs typeface="Arial" panose="020B0604020202020204" pitchFamily="34" charset="0"/>
              </a:rPr>
              <a:t>Ера на снимање </a:t>
            </a:r>
            <a:r>
              <a:rPr lang="en-US" sz="1800" dirty="0" smtClean="0">
                <a:latin typeface="Arial" panose="020B0604020202020204" pitchFamily="34" charset="0"/>
                <a:cs typeface="Arial" panose="020B0604020202020204" pitchFamily="34" charset="0"/>
              </a:rPr>
              <a:t>Imaging</a:t>
            </a:r>
            <a:r>
              <a:rPr lang="mk-MK" sz="1800" dirty="0" smtClean="0">
                <a:latin typeface="Arial" panose="020B0604020202020204" pitchFamily="34" charset="0"/>
                <a:cs typeface="Arial" panose="020B0604020202020204" pitchFamily="34" charset="0"/>
              </a:rPr>
              <a:t> (1985-2000г.) = УЗ и МР</a:t>
            </a:r>
          </a:p>
          <a:p>
            <a:pPr>
              <a:buFont typeface="Wingdings" panose="05000000000000000000" pitchFamily="2" charset="2"/>
              <a:buChar char="Ø"/>
            </a:pPr>
            <a:r>
              <a:rPr lang="mk-MK" sz="1800" dirty="0" smtClean="0">
                <a:latin typeface="Arial" panose="020B0604020202020204" pitchFamily="34" charset="0"/>
                <a:cs typeface="Arial" panose="020B0604020202020204" pitchFamily="34" charset="0"/>
              </a:rPr>
              <a:t>Модерна ера (2000г.-) = комб.</a:t>
            </a:r>
          </a:p>
          <a:p>
            <a:pPr>
              <a:buFont typeface="Wingdings" panose="05000000000000000000" pitchFamily="2" charset="2"/>
              <a:buChar char="Ø"/>
            </a:pPr>
            <a:endParaRPr lang="en-US" sz="2400" dirty="0" smtClean="0">
              <a:latin typeface="Arial" panose="020B0604020202020204" pitchFamily="34" charset="0"/>
              <a:cs typeface="Arial" panose="020B0604020202020204" pitchFamily="34" charset="0"/>
            </a:endParaRPr>
          </a:p>
          <a:p>
            <a:pPr lvl="3">
              <a:buFont typeface="Wingdings" panose="05000000000000000000" pitchFamily="2" charset="2"/>
              <a:buChar char="Ø"/>
            </a:pPr>
            <a:r>
              <a:rPr lang="mk-MK" sz="1800" dirty="0" smtClean="0">
                <a:latin typeface="Arial" panose="020B0604020202020204" pitchFamily="34" charset="0"/>
                <a:cs typeface="Arial" panose="020B0604020202020204" pitchFamily="34" charset="0"/>
              </a:rPr>
              <a:t>Модиф. </a:t>
            </a:r>
            <a:r>
              <a:rPr lang="en-US" sz="1800" dirty="0" err="1" smtClean="0">
                <a:latin typeface="Arial" panose="020B0604020202020204" pitchFamily="34" charset="0"/>
                <a:cs typeface="Arial" panose="020B0604020202020204" pitchFamily="34" charset="0"/>
              </a:rPr>
              <a:t>Peetrons</a:t>
            </a:r>
            <a:r>
              <a:rPr lang="mk-MK" sz="1800" dirty="0" smtClean="0">
                <a:latin typeface="Arial" panose="020B0604020202020204" pitchFamily="34" charset="0"/>
                <a:cs typeface="Arial" panose="020B0604020202020204" pitchFamily="34" charset="0"/>
              </a:rPr>
              <a:t> класификација според МРИ наод</a:t>
            </a:r>
            <a:r>
              <a:rPr lang="en-US" sz="1800" dirty="0" smtClean="0">
                <a:latin typeface="Arial" panose="020B0604020202020204" pitchFamily="34" charset="0"/>
                <a:cs typeface="Arial" panose="020B0604020202020204" pitchFamily="34" charset="0"/>
              </a:rPr>
              <a:t>:</a:t>
            </a:r>
            <a:endParaRPr lang="mk-MK" sz="1800" dirty="0" smtClean="0">
              <a:latin typeface="Arial" panose="020B0604020202020204" pitchFamily="34" charset="0"/>
              <a:cs typeface="Arial" panose="020B0604020202020204" pitchFamily="34" charset="0"/>
            </a:endParaRPr>
          </a:p>
          <a:p>
            <a:pPr lvl="4"/>
            <a:r>
              <a:rPr lang="ru-RU" sz="1800" dirty="0">
                <a:solidFill>
                  <a:srgbClr val="C00000"/>
                </a:solidFill>
                <a:latin typeface="Arial" panose="020B0604020202020204" pitchFamily="34" charset="0"/>
                <a:cs typeface="Arial" panose="020B0604020202020204" pitchFamily="34" charset="0"/>
              </a:rPr>
              <a:t>Grade 0 </a:t>
            </a:r>
            <a:r>
              <a:rPr lang="ru-RU" sz="1800" dirty="0" smtClean="0">
                <a:solidFill>
                  <a:srgbClr val="C00000"/>
                </a:solidFill>
                <a:latin typeface="Arial" panose="020B0604020202020204" pitchFamily="34" charset="0"/>
                <a:cs typeface="Arial" panose="020B0604020202020204" pitchFamily="34" charset="0"/>
              </a:rPr>
              <a:t>- Негативна </a:t>
            </a:r>
            <a:r>
              <a:rPr lang="ru-RU" sz="1800" dirty="0">
                <a:solidFill>
                  <a:srgbClr val="C00000"/>
                </a:solidFill>
                <a:latin typeface="Arial" panose="020B0604020202020204" pitchFamily="34" charset="0"/>
                <a:cs typeface="Arial" panose="020B0604020202020204" pitchFamily="34" charset="0"/>
              </a:rPr>
              <a:t>MР</a:t>
            </a:r>
            <a:r>
              <a:rPr lang="ru-RU" sz="1800" dirty="0" smtClean="0">
                <a:solidFill>
                  <a:srgbClr val="C00000"/>
                </a:solidFill>
                <a:latin typeface="Arial" panose="020B0604020202020204" pitchFamily="34" charset="0"/>
                <a:cs typeface="Arial" panose="020B0604020202020204" pitchFamily="34" charset="0"/>
              </a:rPr>
              <a:t>, без </a:t>
            </a:r>
            <a:r>
              <a:rPr lang="ru-RU" sz="1800" dirty="0">
                <a:solidFill>
                  <a:srgbClr val="C00000"/>
                </a:solidFill>
                <a:latin typeface="Arial" panose="020B0604020202020204" pitchFamily="34" charset="0"/>
                <a:cs typeface="Arial" panose="020B0604020202020204" pitchFamily="34" charset="0"/>
              </a:rPr>
              <a:t>видлива </a:t>
            </a:r>
            <a:r>
              <a:rPr lang="ru-RU" sz="1800" dirty="0" smtClean="0">
                <a:solidFill>
                  <a:srgbClr val="C00000"/>
                </a:solidFill>
                <a:latin typeface="Arial" panose="020B0604020202020204" pitchFamily="34" charset="0"/>
                <a:cs typeface="Arial" panose="020B0604020202020204" pitchFamily="34" charset="0"/>
              </a:rPr>
              <a:t>патологија</a:t>
            </a:r>
            <a:endParaRPr lang="ru-RU" sz="1800" dirty="0">
              <a:solidFill>
                <a:srgbClr val="C00000"/>
              </a:solidFill>
              <a:latin typeface="Arial" panose="020B0604020202020204" pitchFamily="34" charset="0"/>
              <a:cs typeface="Arial" panose="020B0604020202020204" pitchFamily="34" charset="0"/>
            </a:endParaRPr>
          </a:p>
          <a:p>
            <a:pPr lvl="4"/>
            <a:r>
              <a:rPr lang="ru-RU" sz="1800" dirty="0">
                <a:solidFill>
                  <a:srgbClr val="C00000"/>
                </a:solidFill>
                <a:latin typeface="Arial" panose="020B0604020202020204" pitchFamily="34" charset="0"/>
                <a:cs typeface="Arial" panose="020B0604020202020204" pitchFamily="34" charset="0"/>
              </a:rPr>
              <a:t>Grade 1 </a:t>
            </a:r>
            <a:r>
              <a:rPr lang="ru-RU" sz="1800" dirty="0" smtClean="0">
                <a:solidFill>
                  <a:srgbClr val="C00000"/>
                </a:solidFill>
                <a:latin typeface="Arial" panose="020B0604020202020204" pitchFamily="34" charset="0"/>
                <a:cs typeface="Arial" panose="020B0604020202020204" pitchFamily="34" charset="0"/>
              </a:rPr>
              <a:t>-</a:t>
            </a:r>
            <a:r>
              <a:rPr lang="en-US" sz="1800" dirty="0" smtClean="0">
                <a:solidFill>
                  <a:srgbClr val="C00000"/>
                </a:solidFill>
                <a:latin typeface="Arial" panose="020B0604020202020204" pitchFamily="34" charset="0"/>
                <a:cs typeface="Arial" panose="020B0604020202020204" pitchFamily="34" charset="0"/>
              </a:rPr>
              <a:t> </a:t>
            </a:r>
            <a:r>
              <a:rPr lang="ru-RU" sz="1800" dirty="0" smtClean="0">
                <a:solidFill>
                  <a:srgbClr val="C00000"/>
                </a:solidFill>
                <a:latin typeface="Arial" panose="020B0604020202020204" pitchFamily="34" charset="0"/>
                <a:cs typeface="Arial" panose="020B0604020202020204" pitchFamily="34" charset="0"/>
              </a:rPr>
              <a:t>Едем, </a:t>
            </a:r>
            <a:r>
              <a:rPr lang="ru-RU" sz="1800" dirty="0">
                <a:solidFill>
                  <a:srgbClr val="C00000"/>
                </a:solidFill>
                <a:latin typeface="Arial" panose="020B0604020202020204" pitchFamily="34" charset="0"/>
                <a:cs typeface="Arial" panose="020B0604020202020204" pitchFamily="34" charset="0"/>
              </a:rPr>
              <a:t>без архитектурни нарушувања </a:t>
            </a:r>
            <a:r>
              <a:rPr lang="en-US" sz="1800" dirty="0" smtClean="0">
                <a:solidFill>
                  <a:srgbClr val="C00000"/>
                </a:solidFill>
                <a:latin typeface="Arial" panose="020B0604020202020204" pitchFamily="34" charset="0"/>
                <a:cs typeface="Arial" panose="020B0604020202020204" pitchFamily="34" charset="0"/>
              </a:rPr>
              <a:t>(</a:t>
            </a:r>
            <a:r>
              <a:rPr lang="en-US" sz="1800" dirty="0" smtClean="0">
                <a:solidFill>
                  <a:srgbClr val="C00000"/>
                </a:solidFill>
                <a:latin typeface="Calibri" panose="020F0502020204030204" pitchFamily="34" charset="0"/>
                <a:cs typeface="Arial" panose="020B0604020202020204" pitchFamily="34" charset="0"/>
              </a:rPr>
              <a:t>˂5%)</a:t>
            </a:r>
            <a:endParaRPr lang="ru-RU" sz="1800" dirty="0">
              <a:solidFill>
                <a:srgbClr val="C00000"/>
              </a:solidFill>
              <a:latin typeface="Arial" panose="020B0604020202020204" pitchFamily="34" charset="0"/>
              <a:cs typeface="Arial" panose="020B0604020202020204" pitchFamily="34" charset="0"/>
            </a:endParaRPr>
          </a:p>
          <a:p>
            <a:pPr lvl="4"/>
            <a:r>
              <a:rPr lang="ru-RU" sz="1800" dirty="0">
                <a:solidFill>
                  <a:srgbClr val="C00000"/>
                </a:solidFill>
                <a:latin typeface="Arial" panose="020B0604020202020204" pitchFamily="34" charset="0"/>
                <a:cs typeface="Arial" panose="020B0604020202020204" pitchFamily="34" charset="0"/>
              </a:rPr>
              <a:t>Grade 2 </a:t>
            </a:r>
            <a:r>
              <a:rPr lang="en-US" sz="1800" dirty="0" smtClean="0">
                <a:solidFill>
                  <a:srgbClr val="C00000"/>
                </a:solidFill>
                <a:latin typeface="Arial" panose="020B0604020202020204" pitchFamily="34" charset="0"/>
                <a:cs typeface="Arial" panose="020B0604020202020204" pitchFamily="34" charset="0"/>
              </a:rPr>
              <a:t>- </a:t>
            </a:r>
            <a:r>
              <a:rPr lang="mk-MK" sz="1800" dirty="0">
                <a:solidFill>
                  <a:srgbClr val="C00000"/>
                </a:solidFill>
                <a:latin typeface="Arial" panose="020B0604020202020204" pitchFamily="34" charset="0"/>
                <a:cs typeface="Arial" panose="020B0604020202020204" pitchFamily="34" charset="0"/>
              </a:rPr>
              <a:t>П</a:t>
            </a:r>
            <a:r>
              <a:rPr lang="ru-RU" sz="1800" dirty="0" smtClean="0">
                <a:solidFill>
                  <a:srgbClr val="C00000"/>
                </a:solidFill>
                <a:latin typeface="Arial" panose="020B0604020202020204" pitchFamily="34" charset="0"/>
                <a:cs typeface="Arial" panose="020B0604020202020204" pitchFamily="34" charset="0"/>
              </a:rPr>
              <a:t>арцијална </a:t>
            </a:r>
            <a:r>
              <a:rPr lang="ru-RU" sz="1800" dirty="0">
                <a:solidFill>
                  <a:srgbClr val="C00000"/>
                </a:solidFill>
                <a:latin typeface="Arial" panose="020B0604020202020204" pitchFamily="34" charset="0"/>
                <a:cs typeface="Arial" panose="020B0604020202020204" pitchFamily="34" charset="0"/>
              </a:rPr>
              <a:t>руптура </a:t>
            </a:r>
            <a:r>
              <a:rPr lang="en-US" sz="1800" dirty="0" smtClean="0">
                <a:solidFill>
                  <a:srgbClr val="C00000"/>
                </a:solidFill>
                <a:latin typeface="Arial" panose="020B0604020202020204" pitchFamily="34" charset="0"/>
                <a:cs typeface="Arial" panose="020B0604020202020204" pitchFamily="34" charset="0"/>
              </a:rPr>
              <a:t>(5-50% </a:t>
            </a:r>
            <a:r>
              <a:rPr lang="mk-MK" sz="1800" dirty="0" smtClean="0">
                <a:solidFill>
                  <a:srgbClr val="C00000"/>
                </a:solidFill>
                <a:latin typeface="Arial" panose="020B0604020202020204" pitchFamily="34" charset="0"/>
                <a:cs typeface="Arial" panose="020B0604020202020204" pitchFamily="34" charset="0"/>
              </a:rPr>
              <a:t>волумен или пресек)</a:t>
            </a:r>
            <a:endParaRPr lang="ru-RU" sz="1800" dirty="0">
              <a:solidFill>
                <a:srgbClr val="C00000"/>
              </a:solidFill>
              <a:latin typeface="Arial" panose="020B0604020202020204" pitchFamily="34" charset="0"/>
              <a:cs typeface="Arial" panose="020B0604020202020204" pitchFamily="34" charset="0"/>
            </a:endParaRPr>
          </a:p>
          <a:p>
            <a:pPr lvl="4"/>
            <a:r>
              <a:rPr lang="ru-RU" sz="1800" dirty="0">
                <a:solidFill>
                  <a:srgbClr val="C00000"/>
                </a:solidFill>
                <a:latin typeface="Arial" panose="020B0604020202020204" pitchFamily="34" charset="0"/>
                <a:cs typeface="Arial" panose="020B0604020202020204" pitchFamily="34" charset="0"/>
              </a:rPr>
              <a:t>Grade 3 </a:t>
            </a:r>
            <a:r>
              <a:rPr lang="en-US" sz="1800" dirty="0" smtClean="0">
                <a:solidFill>
                  <a:srgbClr val="C00000"/>
                </a:solidFill>
                <a:latin typeface="Arial" panose="020B0604020202020204" pitchFamily="34" charset="0"/>
                <a:cs typeface="Arial" panose="020B0604020202020204" pitchFamily="34" charset="0"/>
              </a:rPr>
              <a:t>- </a:t>
            </a:r>
            <a:r>
              <a:rPr lang="ru-RU" sz="1800" dirty="0" smtClean="0">
                <a:solidFill>
                  <a:srgbClr val="C00000"/>
                </a:solidFill>
                <a:latin typeface="Arial" panose="020B0604020202020204" pitchFamily="34" charset="0"/>
                <a:cs typeface="Arial" panose="020B0604020202020204" pitchFamily="34" charset="0"/>
              </a:rPr>
              <a:t>Toтална руптура (комплетен раскин со ретракција)</a:t>
            </a:r>
            <a:endParaRPr lang="en-US" sz="1800" dirty="0" smtClean="0">
              <a:solidFill>
                <a:srgbClr val="C00000"/>
              </a:solidFill>
              <a:latin typeface="Arial" panose="020B0604020202020204" pitchFamily="34" charset="0"/>
              <a:cs typeface="Arial" panose="020B0604020202020204" pitchFamily="34" charset="0"/>
            </a:endParaRPr>
          </a:p>
          <a:p>
            <a:pPr lvl="5"/>
            <a:r>
              <a:rPr lang="en-US" dirty="0" smtClean="0">
                <a:solidFill>
                  <a:srgbClr val="C00000"/>
                </a:solidFill>
                <a:latin typeface="Arial" panose="020B0604020202020204" pitchFamily="34" charset="0"/>
                <a:cs typeface="Arial" panose="020B0604020202020204" pitchFamily="34" charset="0"/>
              </a:rPr>
              <a:t>a. </a:t>
            </a:r>
            <a:r>
              <a:rPr lang="mk-MK" dirty="0" smtClean="0">
                <a:solidFill>
                  <a:srgbClr val="C00000"/>
                </a:solidFill>
                <a:latin typeface="Arial" panose="020B0604020202020204" pitchFamily="34" charset="0"/>
                <a:cs typeface="Arial" panose="020B0604020202020204" pitchFamily="34" charset="0"/>
              </a:rPr>
              <a:t>Комплетна руптура</a:t>
            </a:r>
          </a:p>
          <a:p>
            <a:pPr lvl="5"/>
            <a:r>
              <a:rPr lang="mk-MK" dirty="0" smtClean="0">
                <a:solidFill>
                  <a:srgbClr val="C00000"/>
                </a:solidFill>
                <a:latin typeface="Arial" panose="020B0604020202020204" pitchFamily="34" charset="0"/>
                <a:cs typeface="Arial" panose="020B0604020202020204" pitchFamily="34" charset="0"/>
              </a:rPr>
              <a:t>б. Комплетна руптура со авулзиона фрактура</a:t>
            </a:r>
            <a:endParaRPr lang="ru-RU" dirty="0" smtClean="0">
              <a:solidFill>
                <a:srgbClr val="C00000"/>
              </a:solidFill>
              <a:latin typeface="Arial" panose="020B0604020202020204" pitchFamily="34" charset="0"/>
              <a:cs typeface="Arial" panose="020B0604020202020204" pitchFamily="34" charset="0"/>
            </a:endParaRPr>
          </a:p>
          <a:p>
            <a:pPr marL="1051560" lvl="3" indent="0">
              <a:buNone/>
            </a:pPr>
            <a:r>
              <a:rPr lang="ru-RU" sz="1800" dirty="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Корелира со должината на одсуството </a:t>
            </a:r>
          </a:p>
          <a:p>
            <a:pPr marL="1051560" lvl="3" indent="0">
              <a:buNone/>
            </a:pPr>
            <a:r>
              <a:rPr lang="ru-RU" sz="1800" dirty="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a:t>
            </a:r>
            <a:r>
              <a:rPr lang="ru-RU" sz="1800" dirty="0" smtClean="0">
                <a:latin typeface="Arial" panose="020B0604020202020204" pitchFamily="34" charset="0"/>
                <a:cs typeface="Arial" panose="020B0604020202020204" pitchFamily="34" charset="0"/>
              </a:rPr>
              <a:t> (70% се </a:t>
            </a:r>
            <a:r>
              <a:rPr lang="en-US" sz="1800" dirty="0" smtClean="0">
                <a:latin typeface="Arial" panose="020B0604020202020204" pitchFamily="34" charset="0"/>
                <a:cs typeface="Arial" panose="020B0604020202020204" pitchFamily="34" charset="0"/>
              </a:rPr>
              <a:t>Gr.</a:t>
            </a:r>
            <a:r>
              <a:rPr lang="mk-MK" sz="1800" dirty="0" smtClean="0">
                <a:latin typeface="Arial" panose="020B0604020202020204" pitchFamily="34" charset="0"/>
                <a:cs typeface="Arial" panose="020B0604020202020204" pitchFamily="34" charset="0"/>
              </a:rPr>
              <a:t>0и</a:t>
            </a:r>
            <a:r>
              <a:rPr lang="en-US" sz="1800" dirty="0" smtClean="0">
                <a:latin typeface="Arial" panose="020B0604020202020204" pitchFamily="34" charset="0"/>
                <a:cs typeface="Arial" panose="020B0604020202020204" pitchFamily="34" charset="0"/>
              </a:rPr>
              <a:t>1</a:t>
            </a:r>
            <a:r>
              <a:rPr lang="en-GB" sz="1800" dirty="0" smtClean="0">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a:t>
            </a:r>
            <a:r>
              <a:rPr lang="en-GB" sz="1800" dirty="0" smtClean="0">
                <a:latin typeface="Calibri" panose="020F0502020204030204" pitchFamily="34" charset="0"/>
                <a:cs typeface="Arial" panose="020B0604020202020204" pitchFamily="34" charset="0"/>
              </a:rPr>
              <a:t>↑</a:t>
            </a:r>
            <a:r>
              <a:rPr lang="mk-MK" sz="1800" dirty="0" smtClean="0">
                <a:latin typeface="Arial" panose="020B0604020202020204" pitchFamily="34" charset="0"/>
                <a:cs typeface="Arial" panose="020B0604020202020204" pitchFamily="34" charset="0"/>
              </a:rPr>
              <a:t>инциденца</a:t>
            </a:r>
            <a:r>
              <a:rPr lang="en-GB" sz="1800" dirty="0" smtClean="0">
                <a:latin typeface="Arial" panose="020B0604020202020204" pitchFamily="34" charset="0"/>
                <a:cs typeface="Arial" panose="020B0604020202020204" pitchFamily="34" charset="0"/>
              </a:rPr>
              <a:t>, </a:t>
            </a:r>
            <a:r>
              <a:rPr lang="en-GB" sz="1800" dirty="0">
                <a:latin typeface="Calibri" panose="020F0502020204030204" pitchFamily="34" charset="0"/>
                <a:cs typeface="Arial" panose="020B0604020202020204" pitchFamily="34" charset="0"/>
              </a:rPr>
              <a:t>↑ </a:t>
            </a:r>
            <a:r>
              <a:rPr lang="en-GB" sz="1800" dirty="0" smtClean="0">
                <a:latin typeface="Arial" panose="020B0604020202020204" pitchFamily="34" charset="0"/>
                <a:cs typeface="Arial" panose="020B0604020202020204" pitchFamily="34" charset="0"/>
              </a:rPr>
              <a:t>o</a:t>
            </a:r>
            <a:r>
              <a:rPr lang="mk-MK" sz="1800" dirty="0" smtClean="0">
                <a:latin typeface="Arial" panose="020B0604020202020204" pitchFamily="34" charset="0"/>
                <a:cs typeface="Arial" panose="020B0604020202020204" pitchFamily="34" charset="0"/>
              </a:rPr>
              <a:t>тсуства, </a:t>
            </a:r>
            <a:endParaRPr lang="en-US" sz="1800" dirty="0" smtClean="0">
              <a:latin typeface="Arial" panose="020B0604020202020204" pitchFamily="34" charset="0"/>
              <a:cs typeface="Arial" panose="020B0604020202020204" pitchFamily="34" charset="0"/>
            </a:endParaRPr>
          </a:p>
          <a:p>
            <a:pPr marL="1051560" lvl="3"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Ekstrand</a:t>
            </a:r>
            <a:r>
              <a:rPr lang="en-US" sz="1800" dirty="0" smtClean="0">
                <a:latin typeface="Arial" panose="020B0604020202020204" pitchFamily="34" charset="0"/>
                <a:cs typeface="Arial" panose="020B0604020202020204" pitchFamily="34" charset="0"/>
              </a:rPr>
              <a:t> Jan, </a:t>
            </a:r>
            <a:r>
              <a:rPr lang="en-GB" sz="1800" i="1" dirty="0" smtClean="0"/>
              <a:t>Br </a:t>
            </a:r>
            <a:r>
              <a:rPr lang="en-GB" sz="1800" i="1" dirty="0"/>
              <a:t>J </a:t>
            </a:r>
            <a:r>
              <a:rPr lang="en-GB" sz="1800" i="1" dirty="0" smtClean="0"/>
              <a:t>Sports Med, 2011</a:t>
            </a:r>
            <a:r>
              <a:rPr lang="mk-MK" sz="1800" i="1" dirty="0" smtClean="0"/>
              <a:t>)</a:t>
            </a:r>
          </a:p>
          <a:p>
            <a:endParaRPr lang="en-GB" sz="2400" dirty="0" smtClean="0">
              <a:latin typeface="Arial" panose="020B0604020202020204" pitchFamily="34" charset="0"/>
              <a:cs typeface="Arial" panose="020B0604020202020204" pitchFamily="34" charset="0"/>
            </a:endParaRPr>
          </a:p>
          <a:p>
            <a:pPr lvl="1"/>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89937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GB" dirty="0"/>
          </a:p>
        </p:txBody>
      </p:sp>
      <p:sp>
        <p:nvSpPr>
          <p:cNvPr id="3" name="Title 2"/>
          <p:cNvSpPr>
            <a:spLocks noGrp="1"/>
          </p:cNvSpPr>
          <p:nvPr>
            <p:ph type="title"/>
          </p:nvPr>
        </p:nvSpPr>
        <p:spPr/>
        <p:txBody>
          <a:bodyPr>
            <a:noAutofit/>
          </a:bodyPr>
          <a:lstStyle/>
          <a:p>
            <a:r>
              <a:rPr lang="mk-MK" sz="2800" dirty="0" smtClean="0">
                <a:latin typeface="Arial" panose="020B0604020202020204" pitchFamily="34" charset="0"/>
                <a:cs typeface="Arial" panose="020B0604020202020204" pitchFamily="34" charset="0"/>
              </a:rPr>
              <a:t>ДИЈАГНОЗА НА МУСКУЛНИТЕ ПОВРЕДИ</a:t>
            </a:r>
            <a:endParaRPr lang="en-GB" sz="28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11935"/>
          <a:stretch/>
        </p:blipFill>
        <p:spPr>
          <a:xfrm>
            <a:off x="1371600" y="2778125"/>
            <a:ext cx="4572000" cy="3935730"/>
          </a:xfrm>
          <a:prstGeom prst="rect">
            <a:avLst/>
          </a:prstGeom>
        </p:spPr>
      </p:pic>
    </p:spTree>
    <p:extLst>
      <p:ext uri="{BB962C8B-B14F-4D97-AF65-F5344CB8AC3E}">
        <p14:creationId xmlns:p14="http://schemas.microsoft.com/office/powerpoint/2010/main" val="2983717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Дијагноза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612648" y="1981200"/>
            <a:ext cx="8153400" cy="4876800"/>
          </a:xfrm>
        </p:spPr>
        <p:txBody>
          <a:bodyPr>
            <a:normAutofit fontScale="77500" lnSpcReduction="20000"/>
          </a:bodyPr>
          <a:lstStyle/>
          <a:p>
            <a:pPr>
              <a:buFont typeface="Wingdings" panose="05000000000000000000" pitchFamily="2" charset="2"/>
              <a:buChar char="Ø"/>
            </a:pPr>
            <a:r>
              <a:rPr lang="mk-MK" dirty="0" smtClean="0">
                <a:solidFill>
                  <a:schemeClr val="accent1">
                    <a:lumMod val="75000"/>
                  </a:schemeClr>
                </a:solidFill>
                <a:latin typeface="Arial" panose="020B0604020202020204" pitchFamily="34" charset="0"/>
                <a:cs typeface="Arial" panose="020B0604020202020204" pitchFamily="34" charset="0"/>
              </a:rPr>
              <a:t>АНАМНЕЗА</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Механизам на повреда (дир./индир</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спринт/шут/скок</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дали паѓа</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дали оди)</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Симптоми (болка, кинење, поврзаност со активност)</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Претходни повреди (или функц.поремет.)</a:t>
            </a:r>
          </a:p>
          <a:p>
            <a:pPr>
              <a:buFont typeface="Wingdings" panose="05000000000000000000" pitchFamily="2" charset="2"/>
              <a:buChar char="Ø"/>
            </a:pPr>
            <a:r>
              <a:rPr lang="mk-MK" dirty="0" smtClean="0">
                <a:solidFill>
                  <a:schemeClr val="accent1">
                    <a:lumMod val="75000"/>
                  </a:schemeClr>
                </a:solidFill>
                <a:latin typeface="Arial" panose="020B0604020202020204" pitchFamily="34" charset="0"/>
                <a:cs typeface="Arial" panose="020B0604020202020204" pitchFamily="34" charset="0"/>
              </a:rPr>
              <a:t>КЛИНИЧКИ ПРЕГЕД</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Инспекција</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Палпација</a:t>
            </a:r>
          </a:p>
          <a:p>
            <a:pPr lvl="1">
              <a:buFont typeface="Wingdings" panose="05000000000000000000" pitchFamily="2" charset="2"/>
              <a:buChar char="§"/>
            </a:pPr>
            <a:r>
              <a:rPr lang="mk-MK" dirty="0">
                <a:latin typeface="Arial" panose="020B0604020202020204" pitchFamily="34" charset="0"/>
                <a:cs typeface="Arial" panose="020B0604020202020204" pitchFamily="34" charset="0"/>
              </a:rPr>
              <a:t>Функционални тестови</a:t>
            </a:r>
          </a:p>
          <a:p>
            <a:pPr marL="365760" lvl="1" indent="0">
              <a:buNone/>
            </a:pPr>
            <a:r>
              <a:rPr lang="mk-MK" dirty="0" smtClean="0">
                <a:latin typeface="Arial" panose="020B0604020202020204" pitchFamily="34" charset="0"/>
                <a:cs typeface="Arial" panose="020B0604020202020204" pitchFamily="34" charset="0"/>
              </a:rPr>
              <a:t>    * Споредба со контралатералната страна</a:t>
            </a:r>
          </a:p>
          <a:p>
            <a:pPr>
              <a:buFont typeface="Wingdings" panose="05000000000000000000" pitchFamily="2" charset="2"/>
              <a:buChar char="Ø"/>
            </a:pPr>
            <a:r>
              <a:rPr lang="mk-MK" dirty="0" smtClean="0">
                <a:solidFill>
                  <a:schemeClr val="accent1">
                    <a:lumMod val="75000"/>
                  </a:schemeClr>
                </a:solidFill>
                <a:latin typeface="Arial" panose="020B0604020202020204" pitchFamily="34" charset="0"/>
                <a:cs typeface="Arial" panose="020B0604020202020204" pitchFamily="34" charset="0"/>
              </a:rPr>
              <a:t>СНИМАЊА</a:t>
            </a:r>
            <a:r>
              <a:rPr lang="mk-MK" dirty="0" smtClean="0">
                <a:latin typeface="Arial" panose="020B0604020202020204" pitchFamily="34" charset="0"/>
                <a:cs typeface="Arial" panose="020B0604020202020204" pitchFamily="34" charset="0"/>
              </a:rPr>
              <a:t> (2-48ч)</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Ултразвук (мус.структура, хематом, </a:t>
            </a:r>
            <a:r>
              <a:rPr lang="en-US" dirty="0" smtClean="0">
                <a:latin typeface="Arial" panose="020B0604020202020204" pitchFamily="34" charset="0"/>
                <a:cs typeface="Arial" panose="020B0604020202020204" pitchFamily="34" charset="0"/>
              </a:rPr>
              <a:t>real-time,</a:t>
            </a:r>
            <a:r>
              <a:rPr lang="mk-MK" dirty="0" smtClean="0">
                <a:latin typeface="Arial" panose="020B0604020202020204" pitchFamily="34" charset="0"/>
                <a:cs typeface="Arial" panose="020B0604020202020204" pitchFamily="34" charset="0"/>
              </a:rPr>
              <a:t>повторен)</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Магнетна резонанца (едем, струк.промена, тип, димензија, локализација, тетиви)</a:t>
            </a:r>
          </a:p>
          <a:p>
            <a:pPr marL="365760" lvl="1" indent="0">
              <a:buNone/>
            </a:pPr>
            <a:r>
              <a:rPr lang="mk-MK" dirty="0" smtClean="0">
                <a:latin typeface="Arial" panose="020B0604020202020204" pitchFamily="34" charset="0"/>
                <a:cs typeface="Arial" panose="020B0604020202020204" pitchFamily="34" charset="0"/>
              </a:rPr>
              <a:t>  * сензитивност ??, прекумерна повреда, ??мал раскин</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84468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Дијагноза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304800" y="1828800"/>
            <a:ext cx="8153400" cy="4876800"/>
          </a:xfrm>
        </p:spPr>
        <p:txBody>
          <a:bodyPr>
            <a:normAutofit/>
          </a:bodyPr>
          <a:lstStyle/>
          <a:p>
            <a:pPr>
              <a:buFont typeface="Wingdings" panose="05000000000000000000" pitchFamily="2" charset="2"/>
              <a:buChar char="Ø"/>
            </a:pPr>
            <a:r>
              <a:rPr lang="mk-MK" dirty="0" smtClean="0">
                <a:solidFill>
                  <a:schemeClr val="accent1">
                    <a:lumMod val="75000"/>
                  </a:schemeClr>
                </a:solidFill>
                <a:latin typeface="Arial" panose="020B0604020202020204" pitchFamily="34" charset="0"/>
                <a:cs typeface="Arial" panose="020B0604020202020204" pitchFamily="34" charset="0"/>
              </a:rPr>
              <a:t>КЛИНИЧКИ ПРЕГЕД</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Инспекција </a:t>
            </a:r>
          </a:p>
          <a:p>
            <a:pPr marL="365760" lvl="1" indent="0">
              <a:buNone/>
            </a:pPr>
            <a:r>
              <a:rPr lang="mk-MK" dirty="0" smtClean="0">
                <a:latin typeface="Arial" panose="020B0604020202020204" pitchFamily="34" charset="0"/>
                <a:cs typeface="Arial" panose="020B0604020202020204" pitchFamily="34" charset="0"/>
              </a:rPr>
              <a:t>(оток, хематом, деформитет, </a:t>
            </a:r>
          </a:p>
          <a:p>
            <a:pPr marL="365760" lvl="1" indent="0">
              <a:buNone/>
            </a:pPr>
            <a:r>
              <a:rPr lang="mk-MK" dirty="0" smtClean="0">
                <a:latin typeface="Arial" panose="020B0604020202020204" pitchFamily="34" charset="0"/>
                <a:cs typeface="Arial" panose="020B0604020202020204" pitchFamily="34" charset="0"/>
              </a:rPr>
              <a:t>сменети контури на мускулите)</a:t>
            </a:r>
          </a:p>
          <a:p>
            <a:pPr marL="365760" lvl="1" indent="0">
              <a:buNone/>
            </a:pPr>
            <a:endParaRPr lang="mk-MK" dirty="0" smtClean="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1680" y="4724400"/>
            <a:ext cx="2962790" cy="197739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738" y="4739640"/>
            <a:ext cx="2952144" cy="19621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3268" y="3652620"/>
            <a:ext cx="2032780" cy="304917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27648" y="1676400"/>
            <a:ext cx="2438400" cy="1743075"/>
          </a:xfrm>
          <a:prstGeom prst="rect">
            <a:avLst/>
          </a:prstGeom>
        </p:spPr>
      </p:pic>
    </p:spTree>
    <p:extLst>
      <p:ext uri="{BB962C8B-B14F-4D97-AF65-F5344CB8AC3E}">
        <p14:creationId xmlns:p14="http://schemas.microsoft.com/office/powerpoint/2010/main" val="30699049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Дијагноза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304800" y="1828800"/>
            <a:ext cx="8153400" cy="4876800"/>
          </a:xfrm>
        </p:spPr>
        <p:txBody>
          <a:bodyPr>
            <a:normAutofit/>
          </a:bodyPr>
          <a:lstStyle/>
          <a:p>
            <a:pPr>
              <a:buFont typeface="Wingdings" panose="05000000000000000000" pitchFamily="2" charset="2"/>
              <a:buChar char="Ø"/>
            </a:pPr>
            <a:r>
              <a:rPr lang="mk-MK" dirty="0" smtClean="0">
                <a:solidFill>
                  <a:schemeClr val="accent1">
                    <a:lumMod val="75000"/>
                  </a:schemeClr>
                </a:solidFill>
                <a:latin typeface="Arial" panose="020B0604020202020204" pitchFamily="34" charset="0"/>
                <a:cs typeface="Arial" panose="020B0604020202020204" pitchFamily="34" charset="0"/>
              </a:rPr>
              <a:t>КЛИНИЧКИ ПРЕГЕД</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Палпација </a:t>
            </a:r>
          </a:p>
          <a:p>
            <a:pPr marL="365760" lvl="1" indent="0">
              <a:buNone/>
            </a:pPr>
            <a:r>
              <a:rPr lang="mk-MK" dirty="0" smtClean="0">
                <a:latin typeface="Arial" panose="020B0604020202020204" pitchFamily="34" charset="0"/>
                <a:cs typeface="Arial" panose="020B0604020202020204" pitchFamily="34" charset="0"/>
              </a:rPr>
              <a:t>  (тонус, место на болка, дефект)</a:t>
            </a:r>
          </a:p>
          <a:p>
            <a:pPr marL="365760" lvl="1" indent="0">
              <a:buNone/>
            </a:pPr>
            <a:endParaRPr lang="mk-MK" dirty="0" smtClean="0">
              <a:latin typeface="Arial" panose="020B0604020202020204" pitchFamily="34" charset="0"/>
              <a:cs typeface="Arial" panose="020B0604020202020204" pitchFamily="34" charset="0"/>
            </a:endParaRPr>
          </a:p>
        </p:txBody>
      </p:sp>
      <p:sp>
        <p:nvSpPr>
          <p:cNvPr id="7" name="TextBox 6"/>
          <p:cNvSpPr txBox="1"/>
          <p:nvPr/>
        </p:nvSpPr>
        <p:spPr>
          <a:xfrm>
            <a:off x="991637" y="6359128"/>
            <a:ext cx="7395422" cy="369332"/>
          </a:xfrm>
          <a:prstGeom prst="rect">
            <a:avLst/>
          </a:prstGeom>
          <a:noFill/>
        </p:spPr>
        <p:txBody>
          <a:bodyPr wrap="none" rtlCol="0">
            <a:spAutoFit/>
          </a:bodyPr>
          <a:lstStyle/>
          <a:p>
            <a:r>
              <a:rPr lang="ru-RU" dirty="0"/>
              <a:t>Mускулниот тонус може да се процени само со палпација</a:t>
            </a:r>
            <a:r>
              <a:rPr lang="ru-RU" dirty="0" smtClean="0"/>
              <a:t>, не </a:t>
            </a:r>
            <a:r>
              <a:rPr lang="ru-RU" dirty="0"/>
              <a:t>со снимање</a:t>
            </a:r>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8464" y="1828800"/>
            <a:ext cx="3005624" cy="2292227"/>
          </a:xfrm>
          <a:prstGeom prst="rect">
            <a:avLst/>
          </a:prstGeom>
        </p:spPr>
      </p:pic>
      <p:pic>
        <p:nvPicPr>
          <p:cNvPr id="10" name="Picture 9"/>
          <p:cNvPicPr>
            <a:picLocks noChangeAspect="1"/>
          </p:cNvPicPr>
          <p:nvPr/>
        </p:nvPicPr>
        <p:blipFill rotWithShape="1">
          <a:blip r:embed="rId4"/>
          <a:srcRect l="9185" t="23585" r="11212" b="23800"/>
          <a:stretch/>
        </p:blipFill>
        <p:spPr>
          <a:xfrm>
            <a:off x="297180" y="4185309"/>
            <a:ext cx="5494020" cy="2042648"/>
          </a:xfrm>
          <a:prstGeom prst="rect">
            <a:avLst/>
          </a:prstGeom>
        </p:spPr>
      </p:pic>
    </p:spTree>
    <p:extLst>
      <p:ext uri="{BB962C8B-B14F-4D97-AF65-F5344CB8AC3E}">
        <p14:creationId xmlns:p14="http://schemas.microsoft.com/office/powerpoint/2010/main" val="3712350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Дијагноза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304800" y="1828800"/>
            <a:ext cx="8153400" cy="4876800"/>
          </a:xfrm>
        </p:spPr>
        <p:txBody>
          <a:bodyPr>
            <a:normAutofit/>
          </a:bodyPr>
          <a:lstStyle/>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Типични места на раскин</a:t>
            </a:r>
          </a:p>
        </p:txBody>
      </p:sp>
      <p:pic>
        <p:nvPicPr>
          <p:cNvPr id="4" name="Picture 3"/>
          <p:cNvPicPr>
            <a:picLocks noChangeAspect="1"/>
          </p:cNvPicPr>
          <p:nvPr/>
        </p:nvPicPr>
        <p:blipFill rotWithShape="1">
          <a:blip r:embed="rId3"/>
          <a:srcRect l="12240" t="25386" r="11261" b="23841"/>
          <a:stretch/>
        </p:blipFill>
        <p:spPr>
          <a:xfrm>
            <a:off x="709258" y="2781300"/>
            <a:ext cx="7960179" cy="2971800"/>
          </a:xfrm>
          <a:prstGeom prst="rect">
            <a:avLst/>
          </a:prstGeom>
        </p:spPr>
      </p:pic>
    </p:spTree>
    <p:extLst>
      <p:ext uri="{BB962C8B-B14F-4D97-AF65-F5344CB8AC3E}">
        <p14:creationId xmlns:p14="http://schemas.microsoft.com/office/powerpoint/2010/main" val="35972355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p:txBody>
          <a:bodyPr/>
          <a:lstStyle/>
          <a:p>
            <a:endParaRPr lang="en-GB"/>
          </a:p>
        </p:txBody>
      </p:sp>
      <p:sp>
        <p:nvSpPr>
          <p:cNvPr id="3" name="Title 2"/>
          <p:cNvSpPr>
            <a:spLocks noGrp="1"/>
          </p:cNvSpPr>
          <p:nvPr>
            <p:ph type="title"/>
          </p:nvPr>
        </p:nvSpPr>
        <p:spPr/>
        <p:txBody>
          <a:bodyPr/>
          <a:lstStyle/>
          <a:p>
            <a:r>
              <a:rPr lang="mk-MK" dirty="0" smtClean="0"/>
              <a:t>ТРЕТМАН НА МСКУЛНИТЕ ПОВРЕДИ</a:t>
            </a:r>
            <a:endParaRPr lang="en-GB" dirty="0"/>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17877" r="18777"/>
          <a:stretch/>
        </p:blipFill>
        <p:spPr>
          <a:xfrm>
            <a:off x="1600200" y="3048"/>
            <a:ext cx="5145024" cy="4568952"/>
          </a:xfrm>
          <a:prstGeom prst="rect">
            <a:avLst/>
          </a:prstGeom>
        </p:spPr>
      </p:pic>
    </p:spTree>
    <p:extLst>
      <p:ext uri="{BB962C8B-B14F-4D97-AF65-F5344CB8AC3E}">
        <p14:creationId xmlns:p14="http://schemas.microsoft.com/office/powerpoint/2010/main" val="7280474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Третман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304800" y="1828800"/>
            <a:ext cx="8153400" cy="4876800"/>
          </a:xfrm>
        </p:spPr>
        <p:txBody>
          <a:bodyPr>
            <a:normAutofit fontScale="92500"/>
          </a:bodyPr>
          <a:lstStyle/>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ДИЈАГНОЗА !!         СООДВЕТЕН ТРЕТМАН</a:t>
            </a:r>
          </a:p>
          <a:p>
            <a:pPr lvl="1">
              <a:buFont typeface="Wingdings" panose="05000000000000000000" pitchFamily="2" charset="2"/>
              <a:buChar char="§"/>
            </a:pPr>
            <a:endParaRPr lang="mk-MK" dirty="0">
              <a:latin typeface="Arial" panose="020B0604020202020204" pitchFamily="34" charset="0"/>
              <a:cs typeface="Arial" panose="020B0604020202020204" pitchFamily="34" charset="0"/>
            </a:endParaRPr>
          </a:p>
          <a:p>
            <a:pPr lvl="2">
              <a:buFont typeface="Wingdings" panose="05000000000000000000" pitchFamily="2" charset="2"/>
              <a:buChar char="§"/>
            </a:pPr>
            <a:r>
              <a:rPr lang="mk-MK" dirty="0" smtClean="0">
                <a:latin typeface="Arial" panose="020B0604020202020204" pitchFamily="34" charset="0"/>
                <a:cs typeface="Arial" panose="020B0604020202020204" pitchFamily="34" charset="0"/>
              </a:rPr>
              <a:t>Преценета повреда </a:t>
            </a:r>
            <a:r>
              <a:rPr lang="mk-MK" dirty="0" smtClean="0">
                <a:latin typeface="Calibri" panose="020F050202020403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изгубено време</a:t>
            </a:r>
          </a:p>
          <a:p>
            <a:pPr lvl="2">
              <a:buFont typeface="Wingdings" panose="05000000000000000000" pitchFamily="2" charset="2"/>
              <a:buChar char="§"/>
            </a:pPr>
            <a:r>
              <a:rPr lang="mk-MK" dirty="0" smtClean="0">
                <a:latin typeface="Arial" panose="020B0604020202020204" pitchFamily="34" charset="0"/>
                <a:cs typeface="Arial" panose="020B0604020202020204" pitchFamily="34" charset="0"/>
              </a:rPr>
              <a:t>Потценета повреда </a:t>
            </a:r>
            <a:r>
              <a:rPr lang="mk-MK" dirty="0">
                <a:cs typeface="Arial" panose="020B0604020202020204" pitchFamily="34" charset="0"/>
              </a:rPr>
              <a:t>→ </a:t>
            </a:r>
            <a:r>
              <a:rPr lang="mk-MK" dirty="0" smtClean="0">
                <a:latin typeface="Arial" panose="020B0604020202020204" pitchFamily="34" charset="0"/>
                <a:cs typeface="Arial" panose="020B0604020202020204" pitchFamily="34" charset="0"/>
              </a:rPr>
              <a:t>ризик за повторна повреда</a:t>
            </a:r>
          </a:p>
          <a:p>
            <a:pPr lvl="2">
              <a:buFont typeface="Wingdings" panose="05000000000000000000" pitchFamily="2" charset="2"/>
              <a:buChar char="§"/>
            </a:pPr>
            <a:endParaRPr lang="mk-MK" dirty="0">
              <a:latin typeface="Arial" panose="020B0604020202020204" pitchFamily="34" charset="0"/>
              <a:cs typeface="Arial" panose="020B0604020202020204" pitchFamily="34" charset="0"/>
            </a:endParaRPr>
          </a:p>
          <a:p>
            <a:pPr lvl="1">
              <a:buFont typeface="Wingdings" panose="05000000000000000000" pitchFamily="2" charset="2"/>
              <a:buChar char="§"/>
            </a:pPr>
            <a:endParaRPr lang="mk-MK" dirty="0" smtClean="0">
              <a:latin typeface="Arial" panose="020B0604020202020204" pitchFamily="34" charset="0"/>
              <a:cs typeface="Arial" panose="020B0604020202020204" pitchFamily="34" charset="0"/>
            </a:endParaRPr>
          </a:p>
          <a:p>
            <a:pPr>
              <a:buFont typeface="Wingdings" panose="05000000000000000000" pitchFamily="2" charset="2"/>
              <a:buChar char="§"/>
            </a:pPr>
            <a:r>
              <a:rPr lang="mk-MK" dirty="0" smtClean="0">
                <a:latin typeface="Arial" panose="020B0604020202020204" pitchFamily="34" charset="0"/>
                <a:cs typeface="Arial" panose="020B0604020202020204" pitchFamily="34" charset="0"/>
              </a:rPr>
              <a:t>ЦЕЛ</a:t>
            </a:r>
            <a:r>
              <a:rPr lang="en-US" dirty="0" smtClean="0">
                <a:latin typeface="Arial" panose="020B0604020202020204" pitchFamily="34" charset="0"/>
                <a:cs typeface="Arial" panose="020B0604020202020204" pitchFamily="34" charset="0"/>
              </a:rPr>
              <a:t>:</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Да се минимизираат понатамошни оштетувања</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Да се олесни болката и спазамот</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Да се редуцира отокот и хеморагијата</a:t>
            </a:r>
          </a:p>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Да се промовира заздравувањето</a:t>
            </a:r>
          </a:p>
        </p:txBody>
      </p:sp>
      <p:sp>
        <p:nvSpPr>
          <p:cNvPr id="5" name="Right Arrow 4"/>
          <p:cNvSpPr/>
          <p:nvPr/>
        </p:nvSpPr>
        <p:spPr>
          <a:xfrm>
            <a:off x="3276600" y="1981200"/>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802575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Третман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304800" y="1828800"/>
            <a:ext cx="8153400" cy="4876800"/>
          </a:xfrm>
        </p:spPr>
        <p:txBody>
          <a:bodyPr>
            <a:normAutofit fontScale="92500" lnSpcReduction="10000"/>
          </a:bodyPr>
          <a:lstStyle/>
          <a:p>
            <a:pPr lvl="1">
              <a:buFont typeface="Wingdings" panose="05000000000000000000" pitchFamily="2" charset="2"/>
              <a:buChar char="§"/>
            </a:pPr>
            <a:r>
              <a:rPr lang="mk-MK" dirty="0" smtClean="0">
                <a:latin typeface="Arial" panose="020B0604020202020204" pitchFamily="34" charset="0"/>
                <a:cs typeface="Arial" panose="020B0604020202020204" pitchFamily="34" charset="0"/>
              </a:rPr>
              <a:t>Веднаш по повреда</a:t>
            </a:r>
          </a:p>
          <a:p>
            <a:pPr marL="411480" lvl="1" indent="0">
              <a:buNone/>
            </a:pPr>
            <a:r>
              <a:rPr lang="mk-MK" dirty="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RICE (PRICE) </a:t>
            </a:r>
            <a:r>
              <a:rPr lang="mk-MK" dirty="0" smtClean="0">
                <a:latin typeface="Arial" panose="020B0604020202020204" pitchFamily="34" charset="0"/>
                <a:cs typeface="Arial" panose="020B0604020202020204" pitchFamily="34" charset="0"/>
              </a:rPr>
              <a:t>златен стандард</a:t>
            </a:r>
            <a:endParaRPr lang="en-GB" dirty="0" smtClean="0">
              <a:latin typeface="Arial" panose="020B0604020202020204" pitchFamily="34" charset="0"/>
              <a:cs typeface="Arial" panose="020B0604020202020204" pitchFamily="34" charset="0"/>
            </a:endParaRPr>
          </a:p>
          <a:p>
            <a:pPr marL="411480" lvl="1" indent="0">
              <a:buNone/>
            </a:pPr>
            <a:endParaRPr lang="mk-MK" dirty="0" smtClean="0">
              <a:latin typeface="Arial" panose="020B0604020202020204" pitchFamily="34" charset="0"/>
              <a:cs typeface="Arial" panose="020B0604020202020204" pitchFamily="34" charset="0"/>
            </a:endParaRPr>
          </a:p>
          <a:p>
            <a:pPr marL="411480" lvl="1" indent="0">
              <a:buNone/>
            </a:pPr>
            <a:endParaRPr lang="mk-MK" dirty="0">
              <a:latin typeface="Arial" panose="020B0604020202020204" pitchFamily="34" charset="0"/>
              <a:cs typeface="Arial" panose="020B0604020202020204" pitchFamily="34" charset="0"/>
            </a:endParaRPr>
          </a:p>
          <a:p>
            <a:pPr marL="411480" lvl="1" indent="0">
              <a:buNone/>
            </a:pPr>
            <a:endParaRPr lang="mk-MK" dirty="0" smtClean="0">
              <a:latin typeface="Arial" panose="020B0604020202020204" pitchFamily="34" charset="0"/>
              <a:cs typeface="Arial" panose="020B0604020202020204" pitchFamily="34" charset="0"/>
            </a:endParaRPr>
          </a:p>
          <a:p>
            <a:pPr marL="411480" lvl="1" indent="0">
              <a:buNone/>
            </a:pPr>
            <a:endParaRPr lang="mk-MK" dirty="0">
              <a:latin typeface="Arial" panose="020B0604020202020204" pitchFamily="34" charset="0"/>
              <a:cs typeface="Arial" panose="020B0604020202020204" pitchFamily="34" charset="0"/>
            </a:endParaRPr>
          </a:p>
          <a:p>
            <a:pPr marL="411480" lvl="1" indent="0">
              <a:buNone/>
            </a:pPr>
            <a:endParaRPr lang="mk-MK" dirty="0" smtClean="0">
              <a:latin typeface="Arial" panose="020B0604020202020204" pitchFamily="34" charset="0"/>
              <a:cs typeface="Arial" panose="020B0604020202020204" pitchFamily="34" charset="0"/>
            </a:endParaRPr>
          </a:p>
          <a:p>
            <a:pPr marL="411480" lvl="1" indent="0">
              <a:buNone/>
            </a:pPr>
            <a:endParaRPr lang="mk-MK" dirty="0">
              <a:latin typeface="Arial" panose="020B0604020202020204" pitchFamily="34" charset="0"/>
              <a:cs typeface="Arial" panose="020B0604020202020204" pitchFamily="34" charset="0"/>
            </a:endParaRPr>
          </a:p>
          <a:p>
            <a:pPr marL="411480" lvl="1" indent="0">
              <a:buNone/>
            </a:pPr>
            <a:endParaRPr lang="mk-MK" dirty="0" smtClean="0">
              <a:latin typeface="Arial" panose="020B0604020202020204" pitchFamily="34" charset="0"/>
              <a:cs typeface="Arial" panose="020B0604020202020204" pitchFamily="34" charset="0"/>
            </a:endParaRPr>
          </a:p>
          <a:p>
            <a:pPr marL="411480" lvl="1" indent="0">
              <a:buNone/>
            </a:pPr>
            <a:endParaRPr lang="mk-MK" dirty="0" smtClean="0">
              <a:latin typeface="Arial" panose="020B0604020202020204" pitchFamily="34" charset="0"/>
              <a:cs typeface="Arial" panose="020B0604020202020204" pitchFamily="34" charset="0"/>
            </a:endParaRPr>
          </a:p>
          <a:p>
            <a:pPr marL="411480" lvl="1" indent="0">
              <a:buNone/>
            </a:pPr>
            <a:r>
              <a:rPr lang="mk-MK" dirty="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                          во први 24-72 часа</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endParaRPr lang="en-US" dirty="0" smtClean="0">
              <a:latin typeface="Arial" panose="020B0604020202020204" pitchFamily="34" charset="0"/>
              <a:cs typeface="Arial" panose="020B0604020202020204" pitchFamily="34" charset="0"/>
            </a:endParaRPr>
          </a:p>
          <a:p>
            <a:pPr marL="411480" lvl="1" indent="0">
              <a:buNone/>
            </a:pPr>
            <a:endParaRPr lang="mk-MK" dirty="0" smtClean="0">
              <a:latin typeface="Arial" panose="020B0604020202020204" pitchFamily="34" charset="0"/>
              <a:cs typeface="Arial" panose="020B0604020202020204" pitchFamily="34" charset="0"/>
            </a:endParaRPr>
          </a:p>
        </p:txBody>
      </p:sp>
      <p:sp>
        <p:nvSpPr>
          <p:cNvPr id="5" name="Right Arrow 4"/>
          <p:cNvSpPr/>
          <p:nvPr/>
        </p:nvSpPr>
        <p:spPr>
          <a:xfrm>
            <a:off x="4232148" y="1981200"/>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2818" name="Picture 2" descr="http://physiologic.com.au/wp-content/uploads/2015/01/R.I.C.E-Imag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7653" y="3124200"/>
            <a:ext cx="4298462"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0183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Третман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0" y="1828800"/>
            <a:ext cx="8766048" cy="5562600"/>
          </a:xfrm>
        </p:spPr>
        <p:txBody>
          <a:bodyPr>
            <a:normAutofit fontScale="77500" lnSpcReduction="20000"/>
          </a:bodyPr>
          <a:lstStyle/>
          <a:p>
            <a:pPr marL="868680" lvl="1" indent="-457200">
              <a:buFont typeface="Wingdings" panose="05000000000000000000" pitchFamily="2" charset="2"/>
              <a:buChar char="v"/>
            </a:pPr>
            <a:r>
              <a:rPr lang="en-US" dirty="0" smtClean="0">
                <a:latin typeface="Arial" panose="020B0604020202020204" pitchFamily="34" charset="0"/>
                <a:cs typeface="Arial" panose="020B0604020202020204" pitchFamily="34" charset="0"/>
              </a:rPr>
              <a:t>PROTECTION – </a:t>
            </a:r>
            <a:r>
              <a:rPr lang="mk-MK" dirty="0" smtClean="0">
                <a:latin typeface="Arial" panose="020B0604020202020204" pitchFamily="34" charset="0"/>
                <a:cs typeface="Arial" panose="020B0604020202020204" pitchFamily="34" charset="0"/>
              </a:rPr>
              <a:t>лимитирање на движење и употреба на повредениот дел (бандажери, шини)</a:t>
            </a:r>
          </a:p>
          <a:p>
            <a:pPr marL="868680" lvl="1" indent="-457200">
              <a:buFont typeface="Wingdings" panose="05000000000000000000" pitchFamily="2" charset="2"/>
              <a:buChar char="v"/>
            </a:pPr>
            <a:r>
              <a:rPr lang="en-US" dirty="0" smtClean="0">
                <a:latin typeface="Arial" panose="020B0604020202020204" pitchFamily="34" charset="0"/>
                <a:cs typeface="Arial" panose="020B0604020202020204" pitchFamily="34" charset="0"/>
              </a:rPr>
              <a:t>REST</a:t>
            </a:r>
            <a:r>
              <a:rPr lang="mk-MK" dirty="0" smtClean="0">
                <a:latin typeface="Arial" panose="020B0604020202020204" pitchFamily="34" charset="0"/>
                <a:cs typeface="Arial" panose="020B0604020202020204" pitchFamily="34" charset="0"/>
              </a:rPr>
              <a:t> – веднаш по повредата, прекин на активноста</a:t>
            </a:r>
          </a:p>
          <a:p>
            <a:pPr marL="868680" lvl="1" indent="-457200">
              <a:buFont typeface="Wingdings" panose="05000000000000000000" pitchFamily="2" charset="2"/>
              <a:buChar char="v"/>
            </a:pPr>
            <a:endParaRPr lang="en-US" dirty="0" smtClean="0">
              <a:latin typeface="Arial" panose="020B0604020202020204" pitchFamily="34" charset="0"/>
              <a:cs typeface="Arial" panose="020B0604020202020204" pitchFamily="34" charset="0"/>
            </a:endParaRPr>
          </a:p>
          <a:p>
            <a:pPr marL="868680" lvl="1" indent="-457200">
              <a:buFont typeface="Wingdings" panose="05000000000000000000" pitchFamily="2" charset="2"/>
              <a:buChar char="v"/>
            </a:pPr>
            <a:r>
              <a:rPr lang="en-US" b="1" dirty="0" smtClean="0">
                <a:latin typeface="Arial" panose="020B0604020202020204" pitchFamily="34" charset="0"/>
                <a:cs typeface="Arial" panose="020B0604020202020204" pitchFamily="34" charset="0"/>
              </a:rPr>
              <a:t>ICE</a:t>
            </a:r>
            <a:r>
              <a:rPr lang="mk-MK" dirty="0" smtClean="0">
                <a:latin typeface="Arial" panose="020B0604020202020204" pitchFamily="34" charset="0"/>
                <a:cs typeface="Arial" panose="020B0604020202020204" pitchFamily="34" charset="0"/>
              </a:rPr>
              <a:t> – 15-20 мин, на 30-60 мин.</a:t>
            </a:r>
            <a:r>
              <a:rPr lang="en-US" dirty="0" smtClean="0">
                <a:latin typeface="Arial" panose="020B0604020202020204" pitchFamily="34" charset="0"/>
                <a:cs typeface="Arial" panose="020B0604020202020204" pitchFamily="34" charset="0"/>
              </a:rPr>
              <a:t>:</a:t>
            </a:r>
          </a:p>
          <a:p>
            <a:pPr marL="1143000" lvl="2" indent="-457200">
              <a:buFont typeface="Wingdings" panose="05000000000000000000" pitchFamily="2" charset="2"/>
              <a:buChar char="v"/>
            </a:pPr>
            <a:r>
              <a:rPr lang="mk-MK" dirty="0" smtClean="0">
                <a:latin typeface="Arial" panose="020B0604020202020204" pitchFamily="34" charset="0"/>
                <a:cs typeface="Arial" panose="020B0604020202020204" pitchFamily="34" charset="0"/>
              </a:rPr>
              <a:t>Намалува крварење (вазоконстрикција)</a:t>
            </a:r>
          </a:p>
          <a:p>
            <a:pPr marL="1143000" lvl="2" indent="-457200">
              <a:buFont typeface="Wingdings" panose="05000000000000000000" pitchFamily="2" charset="2"/>
              <a:buChar char="v"/>
            </a:pPr>
            <a:r>
              <a:rPr lang="mk-MK" dirty="0" smtClean="0">
                <a:latin typeface="Arial" panose="020B0604020202020204" pitchFamily="34" charset="0"/>
                <a:cs typeface="Arial" panose="020B0604020202020204" pitchFamily="34" charset="0"/>
              </a:rPr>
              <a:t>Редуцира болка и мускулен спазам</a:t>
            </a:r>
          </a:p>
          <a:p>
            <a:pPr marL="1143000" lvl="2" indent="-457200">
              <a:buFont typeface="Wingdings" panose="05000000000000000000" pitchFamily="2" charset="2"/>
              <a:buChar char="v"/>
            </a:pPr>
            <a:r>
              <a:rPr lang="mk-MK" dirty="0" smtClean="0">
                <a:latin typeface="Arial" panose="020B0604020202020204" pitchFamily="34" charset="0"/>
                <a:cs typeface="Arial" panose="020B0604020202020204" pitchFamily="34" charset="0"/>
              </a:rPr>
              <a:t>Редуцира ризик за клеточна некроза со намален метаболизам</a:t>
            </a:r>
          </a:p>
          <a:p>
            <a:pPr marL="685800" lvl="2" indent="0">
              <a:buNone/>
            </a:pPr>
            <a:r>
              <a:rPr lang="mk-MK" dirty="0" smtClean="0">
                <a:latin typeface="Arial" panose="020B0604020202020204" pitchFamily="34" charset="0"/>
                <a:cs typeface="Arial" panose="020B0604020202020204" pitchFamily="34" charset="0"/>
              </a:rPr>
              <a:t>*не смее на места со суперфицијални нерви</a:t>
            </a:r>
          </a:p>
          <a:p>
            <a:pPr marL="685800" lvl="2" indent="0">
              <a:buNone/>
            </a:pPr>
            <a:endParaRPr lang="en-US" dirty="0" smtClean="0">
              <a:latin typeface="Arial" panose="020B0604020202020204" pitchFamily="34" charset="0"/>
              <a:cs typeface="Arial" panose="020B0604020202020204" pitchFamily="34" charset="0"/>
            </a:endParaRPr>
          </a:p>
          <a:p>
            <a:pPr marL="868680" lvl="1" indent="-457200">
              <a:buFont typeface="Wingdings" panose="05000000000000000000" pitchFamily="2" charset="2"/>
              <a:buChar char="v"/>
            </a:pPr>
            <a:r>
              <a:rPr lang="en-US" b="1" dirty="0" smtClean="0">
                <a:latin typeface="Arial" panose="020B0604020202020204" pitchFamily="34" charset="0"/>
                <a:cs typeface="Arial" panose="020B0604020202020204" pitchFamily="34" charset="0"/>
              </a:rPr>
              <a:t>COMPRESSION</a:t>
            </a:r>
            <a:r>
              <a:rPr lang="mk-MK" dirty="0" smtClean="0">
                <a:latin typeface="Arial" panose="020B0604020202020204" pitchFamily="34" charset="0"/>
                <a:cs typeface="Arial" panose="020B0604020202020204" pitchFamily="34" charset="0"/>
              </a:rPr>
              <a:t> – ВЕДНАШ еласт.завој, до 72</a:t>
            </a:r>
            <a:r>
              <a:rPr lang="en-GB" dirty="0" smtClean="0">
                <a:latin typeface="Arial" panose="020B0604020202020204" pitchFamily="34" charset="0"/>
                <a:cs typeface="Arial" panose="020B0604020202020204" pitchFamily="34" charset="0"/>
              </a:rPr>
              <a:t>h</a:t>
            </a:r>
            <a:endParaRPr lang="mk-MK" dirty="0" smtClean="0">
              <a:latin typeface="Arial" panose="020B0604020202020204" pitchFamily="34" charset="0"/>
              <a:cs typeface="Arial" panose="020B0604020202020204" pitchFamily="34" charset="0"/>
            </a:endParaRPr>
          </a:p>
          <a:p>
            <a:pPr marL="1143000" lvl="2" indent="-457200">
              <a:buFont typeface="Wingdings" panose="05000000000000000000" pitchFamily="2" charset="2"/>
              <a:buChar char="v"/>
            </a:pPr>
            <a:r>
              <a:rPr lang="mk-MK" dirty="0" smtClean="0">
                <a:latin typeface="Arial" panose="020B0604020202020204" pitchFamily="34" charset="0"/>
                <a:cs typeface="Arial" panose="020B0604020202020204" pitchFamily="34" charset="0"/>
              </a:rPr>
              <a:t>Минимизира оток, хеморагија</a:t>
            </a:r>
          </a:p>
          <a:p>
            <a:pPr marL="1143000" lvl="2" indent="-457200">
              <a:buFont typeface="Wingdings" panose="05000000000000000000" pitchFamily="2" charset="2"/>
              <a:buChar char="v"/>
            </a:pPr>
            <a:endParaRPr lang="en-US" dirty="0" smtClean="0">
              <a:latin typeface="Arial" panose="020B0604020202020204" pitchFamily="34" charset="0"/>
              <a:cs typeface="Arial" panose="020B0604020202020204" pitchFamily="34" charset="0"/>
            </a:endParaRPr>
          </a:p>
          <a:p>
            <a:pPr marL="868680" lvl="1" indent="-457200">
              <a:buFont typeface="Wingdings" panose="05000000000000000000" pitchFamily="2" charset="2"/>
              <a:buChar char="v"/>
            </a:pPr>
            <a:r>
              <a:rPr lang="en-US" dirty="0" smtClean="0">
                <a:latin typeface="Arial" panose="020B0604020202020204" pitchFamily="34" charset="0"/>
                <a:cs typeface="Arial" panose="020B0604020202020204" pitchFamily="34" charset="0"/>
              </a:rPr>
              <a:t>ELEVATION </a:t>
            </a:r>
            <a:r>
              <a:rPr lang="mk-MK" dirty="0" smtClean="0">
                <a:latin typeface="Arial" panose="020B0604020202020204" pitchFamily="34" charset="0"/>
                <a:cs typeface="Arial" panose="020B0604020202020204" pitchFamily="34" charset="0"/>
              </a:rPr>
              <a:t>– гравитација за дренажа на отокот, а и↓ болка</a:t>
            </a:r>
          </a:p>
          <a:p>
            <a:pPr marL="411480" lvl="1" indent="0">
              <a:buNone/>
            </a:pPr>
            <a:endParaRPr lang="mk-MK" dirty="0">
              <a:latin typeface="Arial" panose="020B0604020202020204" pitchFamily="34" charset="0"/>
              <a:cs typeface="Arial" panose="020B0604020202020204" pitchFamily="34" charset="0"/>
            </a:endParaRPr>
          </a:p>
          <a:p>
            <a:pPr marL="411480" lvl="1" indent="0">
              <a:buNone/>
            </a:pPr>
            <a:r>
              <a:rPr lang="mk-MK" dirty="0" smtClean="0">
                <a:latin typeface="Arial" panose="020B0604020202020204" pitchFamily="34" charset="0"/>
                <a:cs typeface="Arial" panose="020B0604020202020204" pitchFamily="34" charset="0"/>
              </a:rPr>
              <a:t>*повторување на пегледот по 20мин!</a:t>
            </a:r>
            <a:r>
              <a:rPr lang="en-US" dirty="0" smtClean="0">
                <a:latin typeface="Arial" panose="020B0604020202020204" pitchFamily="34" charset="0"/>
                <a:cs typeface="Arial" panose="020B0604020202020204" pitchFamily="34" charset="0"/>
              </a:rPr>
              <a:t/>
            </a:r>
            <a:br>
              <a:rPr lang="en-US" dirty="0" smtClean="0">
                <a:latin typeface="Arial" panose="020B0604020202020204" pitchFamily="34" charset="0"/>
                <a:cs typeface="Arial" panose="020B0604020202020204" pitchFamily="34" charset="0"/>
              </a:rPr>
            </a:br>
            <a:endParaRPr lang="en-US" dirty="0" smtClean="0">
              <a:latin typeface="Arial" panose="020B0604020202020204" pitchFamily="34" charset="0"/>
              <a:cs typeface="Arial" panose="020B0604020202020204" pitchFamily="34" charset="0"/>
            </a:endParaRPr>
          </a:p>
          <a:p>
            <a:pPr marL="411480" lvl="1" indent="0">
              <a:buNone/>
            </a:pPr>
            <a:endParaRPr lang="mk-MK"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1671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Третман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0" y="1828800"/>
            <a:ext cx="8766048" cy="5029200"/>
          </a:xfrm>
        </p:spPr>
        <p:txBody>
          <a:bodyPr>
            <a:normAutofit fontScale="85000" lnSpcReduction="20000"/>
          </a:bodyPr>
          <a:lstStyle/>
          <a:p>
            <a:pPr marL="868680" lvl="1" indent="-457200">
              <a:buFont typeface="Wingdings" panose="05000000000000000000" pitchFamily="2" charset="2"/>
              <a:buChar char="v"/>
            </a:pPr>
            <a:r>
              <a:rPr lang="mk-MK" dirty="0" smtClean="0">
                <a:latin typeface="Arial" panose="020B0604020202020204" pitchFamily="34" charset="0"/>
                <a:cs typeface="Arial" panose="020B0604020202020204" pitchFamily="34" charset="0"/>
              </a:rPr>
              <a:t>Рана мобилизација </a:t>
            </a:r>
          </a:p>
          <a:p>
            <a:pPr marL="685800" lvl="2" indent="0">
              <a:buNone/>
            </a:pPr>
            <a:r>
              <a:rPr lang="en-US" dirty="0" smtClean="0">
                <a:latin typeface="Arial" panose="020B0604020202020204" pitchFamily="34" charset="0"/>
                <a:cs typeface="Arial" panose="020B0604020202020204" pitchFamily="34" charset="0"/>
              </a:rPr>
              <a:t>“</a:t>
            </a:r>
            <a:r>
              <a:rPr lang="mk-MK" dirty="0" smtClean="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a:t>
            </a:r>
            <a:r>
              <a:rPr lang="mk-MK" dirty="0" smtClean="0">
                <a:latin typeface="Arial" panose="020B0604020202020204" pitchFamily="34" charset="0"/>
                <a:cs typeface="Arial" panose="020B0604020202020204" pitchFamily="34" charset="0"/>
              </a:rPr>
              <a:t> го забрзува капиларното враснување и промовира      	 	   регенерација на мускулните влакна</a:t>
            </a:r>
          </a:p>
          <a:p>
            <a:pPr marL="685800" lvl="2" indent="0">
              <a:buNone/>
            </a:pPr>
            <a:r>
              <a:rPr lang="en-US" dirty="0" smtClean="0">
                <a:latin typeface="Arial" panose="020B0604020202020204" pitchFamily="34" charset="0"/>
                <a:cs typeface="Arial" panose="020B0604020202020204" pitchFamily="34" charset="0"/>
              </a:rPr>
              <a:t>“</a:t>
            </a:r>
            <a:r>
              <a:rPr lang="mk-MK" dirty="0" smtClean="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поголема лузна и можност за реруптура</a:t>
            </a:r>
          </a:p>
          <a:p>
            <a:pPr marL="411480" lvl="1" indent="0">
              <a:buNone/>
            </a:pPr>
            <a:r>
              <a:rPr lang="mk-MK"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По 3-7 дена,</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во рамки на безболно раздвижување</a:t>
            </a:r>
          </a:p>
          <a:p>
            <a:pPr marL="868680" lvl="1" indent="-457200">
              <a:buFont typeface="Wingdings" panose="05000000000000000000" pitchFamily="2" charset="2"/>
              <a:buChar char="v"/>
            </a:pPr>
            <a:endParaRPr lang="mk-MK" dirty="0">
              <a:latin typeface="Arial" panose="020B0604020202020204" pitchFamily="34" charset="0"/>
              <a:cs typeface="Arial" panose="020B0604020202020204" pitchFamily="34" charset="0"/>
            </a:endParaRPr>
          </a:p>
          <a:p>
            <a:pPr marL="411480" lvl="1" indent="0">
              <a:buNone/>
            </a:pPr>
            <a:r>
              <a:rPr lang="mk-MK" dirty="0" smtClean="0">
                <a:latin typeface="Arial" panose="020B0604020202020204" pitchFamily="34" charset="0"/>
                <a:cs typeface="Arial" panose="020B0604020202020204" pitchFamily="34" charset="0"/>
              </a:rPr>
              <a:t>	Продолжена неактивност</a:t>
            </a:r>
            <a:r>
              <a:rPr lang="en-US" dirty="0" smtClean="0">
                <a:latin typeface="Arial" panose="020B0604020202020204" pitchFamily="34" charset="0"/>
                <a:cs typeface="Arial" panose="020B0604020202020204" pitchFamily="34" charset="0"/>
              </a:rPr>
              <a:t>:</a:t>
            </a:r>
            <a:endParaRPr lang="mk-MK" dirty="0" smtClean="0">
              <a:latin typeface="Arial" panose="020B0604020202020204" pitchFamily="34" charset="0"/>
              <a:cs typeface="Arial" panose="020B0604020202020204" pitchFamily="34" charset="0"/>
            </a:endParaRPr>
          </a:p>
          <a:p>
            <a:pPr marL="685800" lvl="2" indent="0">
              <a:buNone/>
            </a:pPr>
            <a:r>
              <a:rPr lang="mk-MK"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 </a:t>
            </a:r>
            <a:r>
              <a:rPr lang="mk-MK" dirty="0" smtClean="0">
                <a:latin typeface="Arial" panose="020B0604020202020204" pitchFamily="34" charset="0"/>
                <a:cs typeface="Arial" panose="020B0604020202020204" pitchFamily="34" charset="0"/>
              </a:rPr>
              <a:t>Атрофија на здравите мускули</a:t>
            </a:r>
          </a:p>
          <a:p>
            <a:pPr marL="685800" lvl="2" indent="0">
              <a:buNone/>
            </a:pPr>
            <a:r>
              <a:rPr lang="mk-MK"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 </a:t>
            </a:r>
            <a:r>
              <a:rPr lang="mk-MK" dirty="0" smtClean="0">
                <a:latin typeface="Arial" panose="020B0604020202020204" pitchFamily="34" charset="0"/>
                <a:cs typeface="Arial" panose="020B0604020202020204" pitchFamily="34" charset="0"/>
              </a:rPr>
              <a:t>Прекумерна депозиција на сврзно ткиво во лузната</a:t>
            </a:r>
          </a:p>
          <a:p>
            <a:pPr marL="685800" lvl="2" indent="0">
              <a:buNone/>
            </a:pPr>
            <a:r>
              <a:rPr lang="mk-MK" dirty="0" smtClean="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 </a:t>
            </a:r>
            <a:r>
              <a:rPr lang="mk-MK" dirty="0" smtClean="0">
                <a:latin typeface="Arial" panose="020B0604020202020204" pitchFamily="34" charset="0"/>
                <a:cs typeface="Arial" panose="020B0604020202020204" pitchFamily="34" charset="0"/>
              </a:rPr>
              <a:t>Побавно враќање на силата на мускулот</a:t>
            </a:r>
          </a:p>
          <a:p>
            <a:pPr marL="685800" lvl="2" indent="0">
              <a:buNone/>
            </a:pPr>
            <a:endParaRPr lang="mk-MK" dirty="0" smtClean="0">
              <a:latin typeface="Arial" panose="020B0604020202020204" pitchFamily="34" charset="0"/>
              <a:cs typeface="Arial" panose="020B0604020202020204" pitchFamily="34" charset="0"/>
            </a:endParaRPr>
          </a:p>
          <a:p>
            <a:pPr lvl="1">
              <a:buFont typeface="Wingdings" panose="05000000000000000000" pitchFamily="2" charset="2"/>
              <a:buChar char="v"/>
            </a:pPr>
            <a:r>
              <a:rPr lang="mk-MK" dirty="0" smtClean="0">
                <a:latin typeface="Arial" panose="020B0604020202020204" pitchFamily="34" charset="0"/>
                <a:cs typeface="Arial" panose="020B0604020202020204" pitchFamily="34" charset="0"/>
              </a:rPr>
              <a:t>Електротерапија, масажи</a:t>
            </a:r>
            <a:endParaRPr lang="mk-MK" dirty="0">
              <a:latin typeface="Arial" panose="020B0604020202020204" pitchFamily="34" charset="0"/>
              <a:cs typeface="Arial" panose="020B0604020202020204" pitchFamily="34" charset="0"/>
            </a:endParaRPr>
          </a:p>
          <a:p>
            <a:pPr lvl="1">
              <a:buFont typeface="Wingdings" panose="05000000000000000000" pitchFamily="2" charset="2"/>
              <a:buChar char="v"/>
            </a:pPr>
            <a:r>
              <a:rPr lang="mk-MK" dirty="0" smtClean="0">
                <a:latin typeface="Arial" panose="020B0604020202020204" pitchFamily="34" charset="0"/>
                <a:cs typeface="Arial" panose="020B0604020202020204" pitchFamily="34" charset="0"/>
              </a:rPr>
              <a:t>Постепени вежби</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истегање и сила)</a:t>
            </a:r>
            <a:endParaRPr lang="en-US" dirty="0" smtClean="0">
              <a:latin typeface="Arial" panose="020B0604020202020204" pitchFamily="34" charset="0"/>
              <a:cs typeface="Arial" panose="020B0604020202020204" pitchFamily="34" charset="0"/>
            </a:endParaRPr>
          </a:p>
          <a:p>
            <a:pPr lvl="2">
              <a:buFont typeface="Wingdings" panose="05000000000000000000" pitchFamily="2" charset="2"/>
              <a:buChar char="v"/>
            </a:pPr>
            <a:r>
              <a:rPr lang="mk-MK" dirty="0" smtClean="0">
                <a:latin typeface="Arial" panose="020B0604020202020204" pitchFamily="34" charset="0"/>
                <a:cs typeface="Arial" panose="020B0604020202020204" pitchFamily="34" charset="0"/>
              </a:rPr>
              <a:t> изометричен тренинг</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 изотоничен тренинг</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a:t>
            </a: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изокинетичен тренинг</a:t>
            </a:r>
            <a:endParaRPr lang="en-US" dirty="0" smtClean="0">
              <a:latin typeface="Arial" panose="020B0604020202020204" pitchFamily="34" charset="0"/>
              <a:cs typeface="Arial" panose="020B0604020202020204" pitchFamily="34" charset="0"/>
            </a:endParaRPr>
          </a:p>
          <a:p>
            <a:pPr marL="411480" lvl="1" indent="0">
              <a:buNone/>
            </a:pPr>
            <a:endParaRPr lang="mk-MK"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54968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228600" y="1196975"/>
            <a:ext cx="8839200" cy="457200"/>
          </a:xfrm>
          <a:prstGeom prst="rect">
            <a:avLst/>
          </a:prstGeom>
          <a:noFill/>
          <a:ln w="9525">
            <a:noFill/>
            <a:miter lim="800000"/>
            <a:headEnd/>
            <a:tailEnd/>
          </a:ln>
        </p:spPr>
        <p:txBody>
          <a:bodyPr>
            <a:spAutoFit/>
          </a:bodyPr>
          <a:lstStyle/>
          <a:p>
            <a:pPr algn="l">
              <a:spcBef>
                <a:spcPct val="50000"/>
              </a:spcBef>
            </a:pPr>
            <a:endParaRPr lang="en-GB" sz="2400">
              <a:solidFill>
                <a:schemeClr val="bg1"/>
              </a:solidFill>
            </a:endParaRPr>
          </a:p>
        </p:txBody>
      </p:sp>
      <p:sp>
        <p:nvSpPr>
          <p:cNvPr id="41987" name="Rectangle 3"/>
          <p:cNvSpPr>
            <a:spLocks noChangeArrowheads="1"/>
          </p:cNvSpPr>
          <p:nvPr/>
        </p:nvSpPr>
        <p:spPr bwMode="auto">
          <a:xfrm>
            <a:off x="3429000" y="4343400"/>
            <a:ext cx="8991600" cy="2030006"/>
          </a:xfrm>
          <a:prstGeom prst="rect">
            <a:avLst/>
          </a:prstGeom>
          <a:noFill/>
          <a:ln w="9525">
            <a:noFill/>
            <a:miter lim="800000"/>
            <a:headEnd/>
            <a:tailEnd/>
          </a:ln>
        </p:spPr>
        <p:txBody>
          <a:bodyPr/>
          <a:lstStyle/>
          <a:p>
            <a:pPr marL="342900" indent="-342900" algn="l">
              <a:spcBef>
                <a:spcPct val="20000"/>
              </a:spcBef>
            </a:pPr>
            <a:endParaRPr lang="mk-MK" sz="1600" dirty="0" smtClean="0">
              <a:latin typeface="Arial" panose="020B0604020202020204" pitchFamily="34" charset="0"/>
              <a:cs typeface="Arial" panose="020B0604020202020204" pitchFamily="34" charset="0"/>
            </a:endParaRPr>
          </a:p>
          <a:p>
            <a:pPr marL="342900" indent="-342900" algn="l">
              <a:spcBef>
                <a:spcPct val="20000"/>
              </a:spcBef>
            </a:pPr>
            <a:endParaRPr lang="mk-MK" sz="1600" dirty="0">
              <a:latin typeface="Arial" panose="020B0604020202020204" pitchFamily="34" charset="0"/>
              <a:cs typeface="Arial" panose="020B0604020202020204" pitchFamily="34" charset="0"/>
            </a:endParaRPr>
          </a:p>
          <a:p>
            <a:pPr marL="342900" indent="-342900" algn="l">
              <a:spcBef>
                <a:spcPct val="20000"/>
              </a:spcBef>
            </a:pPr>
            <a:endParaRPr lang="mk-MK" sz="1600" dirty="0" smtClean="0">
              <a:latin typeface="Arial" panose="020B0604020202020204" pitchFamily="34" charset="0"/>
              <a:cs typeface="Arial" panose="020B0604020202020204" pitchFamily="34" charset="0"/>
            </a:endParaRPr>
          </a:p>
          <a:p>
            <a:pPr marL="342900" indent="-342900" algn="l">
              <a:spcBef>
                <a:spcPct val="20000"/>
              </a:spcBef>
            </a:pPr>
            <a:endParaRPr lang="en-GB" sz="1600" dirty="0">
              <a:latin typeface="Arial" panose="020B0604020202020204" pitchFamily="34" charset="0"/>
              <a:cs typeface="Arial" panose="020B0604020202020204" pitchFamily="34" charset="0"/>
            </a:endParaRPr>
          </a:p>
        </p:txBody>
      </p:sp>
      <p:sp>
        <p:nvSpPr>
          <p:cNvPr id="2" name="TextBox 1"/>
          <p:cNvSpPr txBox="1"/>
          <p:nvPr/>
        </p:nvSpPr>
        <p:spPr>
          <a:xfrm>
            <a:off x="549104" y="1702981"/>
            <a:ext cx="8198192" cy="4878259"/>
          </a:xfrm>
          <a:prstGeom prst="rect">
            <a:avLst/>
          </a:prstGeom>
          <a:noFill/>
        </p:spPr>
        <p:txBody>
          <a:bodyPr wrap="square" rtlCol="0">
            <a:spAutoFit/>
          </a:bodyPr>
          <a:lstStyle/>
          <a:p>
            <a:pPr>
              <a:spcBef>
                <a:spcPct val="50000"/>
              </a:spcBef>
            </a:pPr>
            <a:r>
              <a:rPr lang="en-GB" sz="2000" dirty="0" err="1">
                <a:latin typeface="Arial" panose="020B0604020202020204" pitchFamily="34" charset="0"/>
                <a:cs typeface="Arial" panose="020B0604020202020204" pitchFamily="34" charset="0"/>
              </a:rPr>
              <a:t>Menetrey</a:t>
            </a:r>
            <a:r>
              <a:rPr lang="en-GB" sz="2000" dirty="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1999) </a:t>
            </a:r>
            <a:r>
              <a:rPr lang="mk-MK" sz="2000" dirty="0" smtClean="0">
                <a:latin typeface="Arial" panose="020B0604020202020204" pitchFamily="34" charset="0"/>
                <a:cs typeface="Arial" panose="020B0604020202020204" pitchFamily="34" charset="0"/>
              </a:rPr>
              <a:t>глувци со прекинат </a:t>
            </a:r>
            <a:r>
              <a:rPr lang="en-GB" sz="2000" dirty="0" smtClean="0">
                <a:latin typeface="Arial" panose="020B0604020202020204" pitchFamily="34" charset="0"/>
                <a:cs typeface="Arial" panose="020B0604020202020204" pitchFamily="34" charset="0"/>
              </a:rPr>
              <a:t>Gastrocnemius</a:t>
            </a:r>
            <a:r>
              <a:rPr lang="en-US" sz="2000" dirty="0" smtClean="0">
                <a:latin typeface="Arial" panose="020B0604020202020204" pitchFamily="34" charset="0"/>
                <a:cs typeface="Arial" panose="020B0604020202020204" pitchFamily="34" charset="0"/>
              </a:rPr>
              <a:t>:</a:t>
            </a:r>
          </a:p>
          <a:p>
            <a:pPr>
              <a:spcBef>
                <a:spcPct val="50000"/>
              </a:spcBef>
            </a:pPr>
            <a:endParaRPr lang="en-GB" sz="2000" dirty="0">
              <a:latin typeface="Arial" panose="020B0604020202020204" pitchFamily="34" charset="0"/>
              <a:cs typeface="Arial" panose="020B0604020202020204" pitchFamily="34" charset="0"/>
            </a:endParaRPr>
          </a:p>
          <a:p>
            <a:pPr marL="342900" indent="-342900">
              <a:spcBef>
                <a:spcPct val="50000"/>
              </a:spcBef>
              <a:buAutoNum type="arabicPeriod"/>
            </a:pPr>
            <a:r>
              <a:rPr lang="mk-MK" dirty="0" smtClean="0">
                <a:latin typeface="Arial" panose="020B0604020202020204" pitchFamily="34" charset="0"/>
                <a:cs typeface="Arial" panose="020B0604020202020204" pitchFamily="34" charset="0"/>
              </a:rPr>
              <a:t>БЕЗ ХИР.РЕПАРАЦИЈА,  БЕЗ ИМОБИЛИЗАЦИЈА</a:t>
            </a:r>
          </a:p>
          <a:p>
            <a:pPr lvl="1">
              <a:spcBef>
                <a:spcPct val="50000"/>
              </a:spcBef>
            </a:pP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-лузна во длабоки и површни муск.слоеви</a:t>
            </a:r>
          </a:p>
          <a:p>
            <a:pPr lvl="1">
              <a:spcBef>
                <a:spcPct val="50000"/>
              </a:spcBef>
            </a:pPr>
            <a:r>
              <a:rPr lang="en-US"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- 35% од сила на контракција на здравата страна</a:t>
            </a:r>
            <a:endParaRPr lang="en-GB" dirty="0">
              <a:latin typeface="Arial" panose="020B0604020202020204" pitchFamily="34" charset="0"/>
              <a:cs typeface="Arial" panose="020B0604020202020204" pitchFamily="34" charset="0"/>
            </a:endParaRPr>
          </a:p>
          <a:p>
            <a:pPr>
              <a:spcBef>
                <a:spcPct val="50000"/>
              </a:spcBef>
            </a:pPr>
            <a:r>
              <a:rPr lang="mk-MK" dirty="0" smtClean="0">
                <a:latin typeface="Arial" panose="020B0604020202020204" pitchFamily="34" charset="0"/>
                <a:cs typeface="Arial" panose="020B0604020202020204" pitchFamily="34" charset="0"/>
              </a:rPr>
              <a:t>2.</a:t>
            </a:r>
            <a:r>
              <a:rPr lang="en-GB"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ИМОБИЛИЗАЦИЈА</a:t>
            </a:r>
          </a:p>
          <a:p>
            <a:pPr>
              <a:spcBef>
                <a:spcPct val="50000"/>
              </a:spcBef>
            </a:pPr>
            <a:r>
              <a:rPr lang="mk-MK" dirty="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-слаба регенерација, масивна лузна</a:t>
            </a:r>
          </a:p>
          <a:p>
            <a:pPr>
              <a:spcBef>
                <a:spcPct val="50000"/>
              </a:spcBef>
            </a:pPr>
            <a:r>
              <a:rPr lang="mk-MK" dirty="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 макс 18%</a:t>
            </a:r>
            <a:endParaRPr lang="en-GB" dirty="0" smtClean="0">
              <a:latin typeface="Arial" panose="020B0604020202020204" pitchFamily="34" charset="0"/>
              <a:cs typeface="Arial" panose="020B0604020202020204" pitchFamily="34" charset="0"/>
            </a:endParaRPr>
          </a:p>
          <a:p>
            <a:pPr>
              <a:spcBef>
                <a:spcPct val="50000"/>
              </a:spcBef>
            </a:pPr>
            <a:r>
              <a:rPr lang="mk-MK" dirty="0" smtClean="0">
                <a:latin typeface="Arial" panose="020B0604020202020204" pitchFamily="34" charset="0"/>
                <a:cs typeface="Arial" panose="020B0604020202020204" pitchFamily="34" charset="0"/>
              </a:rPr>
              <a:t>3.</a:t>
            </a:r>
            <a:r>
              <a:rPr lang="en-GB"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ХИРУРШКА РЕПАРАЦИЈА</a:t>
            </a:r>
            <a:r>
              <a:rPr lang="en-GB" dirty="0" smtClean="0">
                <a:latin typeface="Arial" panose="020B0604020202020204" pitchFamily="34" charset="0"/>
                <a:cs typeface="Arial" panose="020B0604020202020204" pitchFamily="34" charset="0"/>
              </a:rPr>
              <a:t> (Kessler’s suture)</a:t>
            </a:r>
            <a:endParaRPr lang="mk-MK" dirty="0" smtClean="0">
              <a:latin typeface="Arial" panose="020B0604020202020204" pitchFamily="34" charset="0"/>
              <a:cs typeface="Arial" panose="020B0604020202020204" pitchFamily="34" charset="0"/>
            </a:endParaRPr>
          </a:p>
          <a:p>
            <a:pPr>
              <a:spcBef>
                <a:spcPct val="50000"/>
              </a:spcBef>
            </a:pPr>
            <a:r>
              <a:rPr lang="mk-MK" dirty="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 муск.регенерација, мала лузна на површните муск.слоеви</a:t>
            </a:r>
          </a:p>
          <a:p>
            <a:pPr>
              <a:spcBef>
                <a:spcPct val="50000"/>
              </a:spcBef>
            </a:pPr>
            <a:r>
              <a:rPr lang="mk-MK" dirty="0" smtClean="0">
                <a:latin typeface="Arial" panose="020B0604020202020204" pitchFamily="34" charset="0"/>
                <a:cs typeface="Arial" panose="020B0604020202020204" pitchFamily="34" charset="0"/>
              </a:rPr>
              <a:t>	- макс 81%</a:t>
            </a:r>
            <a:endParaRPr lang="en-GB" dirty="0" smtClean="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83289241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800" dirty="0" smtClean="0">
                <a:latin typeface="Arial" panose="020B0604020202020204" pitchFamily="34" charset="0"/>
                <a:cs typeface="Arial" panose="020B0604020202020204" pitchFamily="34" charset="0"/>
              </a:rPr>
              <a:t>Хируршки третман на мускулните повреди</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457200" y="2057400"/>
            <a:ext cx="8153400" cy="4495800"/>
          </a:xfrm>
        </p:spPr>
        <p:txBody>
          <a:bodyPr>
            <a:noAutofit/>
          </a:bodyPr>
          <a:lstStyle/>
          <a:p>
            <a:pPr>
              <a:buFont typeface="Wingdings" panose="05000000000000000000" pitchFamily="2" charset="2"/>
              <a:buChar char="v"/>
            </a:pPr>
            <a:r>
              <a:rPr lang="mk-MK" sz="2400" dirty="0" smtClean="0">
                <a:latin typeface="Arial" panose="020B0604020202020204" pitchFamily="34" charset="0"/>
                <a:cs typeface="Arial" panose="020B0604020202020204" pitchFamily="34" charset="0"/>
              </a:rPr>
              <a:t>АКУТНИ ИНДИКАЦИИ</a:t>
            </a:r>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Евакуација на голем хематом</a:t>
            </a:r>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Голема парцијална руптура на мускул</a:t>
            </a:r>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Комплетна руптура на мускул или тетива</a:t>
            </a:r>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*Најдобар исход во први 3 недели</a:t>
            </a:r>
          </a:p>
          <a:p>
            <a:pPr lvl="1">
              <a:buFont typeface="Wingdings" panose="05000000000000000000" pitchFamily="2" charset="2"/>
              <a:buChar char="v"/>
            </a:pPr>
            <a:endParaRPr lang="mk-MK" sz="2000" dirty="0">
              <a:latin typeface="Arial" panose="020B0604020202020204" pitchFamily="34" charset="0"/>
              <a:cs typeface="Arial" panose="020B0604020202020204" pitchFamily="34" charset="0"/>
            </a:endParaRPr>
          </a:p>
          <a:p>
            <a:pPr>
              <a:buFont typeface="Wingdings" panose="05000000000000000000" pitchFamily="2" charset="2"/>
              <a:buChar char="v"/>
            </a:pPr>
            <a:r>
              <a:rPr lang="mk-MK" sz="2400" dirty="0" smtClean="0">
                <a:latin typeface="Arial" panose="020B0604020202020204" pitchFamily="34" charset="0"/>
                <a:cs typeface="Arial" panose="020B0604020202020204" pitchFamily="34" charset="0"/>
              </a:rPr>
              <a:t>ХРОНИЧНИ ИНДИКАЦИИ</a:t>
            </a:r>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Перзистентна болка при истегнување</a:t>
            </a:r>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Дефицит на екстензија</a:t>
            </a:r>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Невроваскуларни проблеми</a:t>
            </a:r>
            <a:endParaRPr lang="en-US" sz="2000" dirty="0" smtClean="0">
              <a:latin typeface="Arial" panose="020B0604020202020204" pitchFamily="34" charset="0"/>
              <a:cs typeface="Arial" panose="020B0604020202020204" pitchFamily="34" charset="0"/>
            </a:endParaRPr>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Осификации</a:t>
            </a:r>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*хируршко ослободување на лузните и адхезиите</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31431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800" dirty="0"/>
              <a:t>Евакуација на </a:t>
            </a:r>
            <a:r>
              <a:rPr lang="mk-MK" sz="2800" dirty="0" smtClean="0"/>
              <a:t>голем </a:t>
            </a:r>
            <a:r>
              <a:rPr lang="mk-MK" sz="2800" dirty="0"/>
              <a:t>хематом</a:t>
            </a:r>
            <a:br>
              <a:rPr lang="mk-MK" sz="2800" dirty="0"/>
            </a:b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152400" y="1600200"/>
            <a:ext cx="8458200" cy="4953000"/>
          </a:xfrm>
        </p:spPr>
        <p:txBody>
          <a:bodyPr>
            <a:normAutofit/>
          </a:bodyPr>
          <a:lstStyle/>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ПОД УЛТРАЗВУЧНА КОНТРОЛА (до 3-4 ден</a:t>
            </a:r>
            <a:r>
              <a:rPr lang="mk-MK" dirty="0" smtClean="0"/>
              <a:t>)</a:t>
            </a:r>
          </a:p>
          <a:p>
            <a:pPr lvl="1">
              <a:buFont typeface="Wingdings" panose="05000000000000000000" pitchFamily="2" charset="2"/>
              <a:buChar char="v"/>
            </a:pPr>
            <a:endParaRPr lang="mk-MK" dirty="0"/>
          </a:p>
          <a:p>
            <a:pPr lvl="1">
              <a:buFont typeface="Wingdings" panose="05000000000000000000" pitchFamily="2" charset="2"/>
              <a:buChar char="v"/>
            </a:pPr>
            <a:endParaRPr lang="mk-MK" dirty="0" smtClean="0"/>
          </a:p>
          <a:p>
            <a:pPr lvl="1">
              <a:buFont typeface="Wingdings" panose="05000000000000000000" pitchFamily="2" charset="2"/>
              <a:buChar char="v"/>
            </a:pPr>
            <a:endParaRPr lang="mk-MK" dirty="0" smtClean="0"/>
          </a:p>
          <a:p>
            <a:pPr lvl="1">
              <a:buFont typeface="Wingdings" panose="05000000000000000000" pitchFamily="2" charset="2"/>
              <a:buChar char="v"/>
            </a:pPr>
            <a:endParaRPr lang="mk-MK" dirty="0"/>
          </a:p>
          <a:p>
            <a:pPr lvl="1">
              <a:buFont typeface="Wingdings" panose="05000000000000000000" pitchFamily="2" charset="2"/>
              <a:buChar char="v"/>
            </a:pPr>
            <a:endParaRPr lang="mk-MK" dirty="0" smtClean="0"/>
          </a:p>
          <a:p>
            <a:pPr lvl="1">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ЕНДОСКОПСКА</a:t>
            </a:r>
          </a:p>
        </p:txBody>
      </p:sp>
      <p:pic>
        <p:nvPicPr>
          <p:cNvPr id="4" name="Picture 4" descr="ASIDSC04475"/>
          <p:cNvPicPr>
            <a:picLocks noChangeArrowheads="1"/>
          </p:cNvPicPr>
          <p:nvPr/>
        </p:nvPicPr>
        <p:blipFill>
          <a:blip r:embed="rId3"/>
          <a:srcRect/>
          <a:stretch>
            <a:fillRect/>
          </a:stretch>
        </p:blipFill>
        <p:spPr bwMode="auto">
          <a:xfrm>
            <a:off x="5248940" y="4266844"/>
            <a:ext cx="3666460" cy="2479258"/>
          </a:xfrm>
          <a:prstGeom prst="rect">
            <a:avLst/>
          </a:prstGeom>
          <a:noFill/>
          <a:ln w="12700">
            <a:solidFill>
              <a:schemeClr val="bg1"/>
            </a:solidFill>
            <a:miter lim="800000"/>
            <a:headEnd/>
            <a:tailEnd/>
          </a:ln>
        </p:spPr>
      </p:pic>
      <p:pic>
        <p:nvPicPr>
          <p:cNvPr id="5" name="Picture 12" descr="ASI134250"/>
          <p:cNvPicPr>
            <a:picLocks noChangeAspect="1" noChangeArrowheads="1"/>
          </p:cNvPicPr>
          <p:nvPr/>
        </p:nvPicPr>
        <p:blipFill>
          <a:blip r:embed="rId4"/>
          <a:srcRect/>
          <a:stretch>
            <a:fillRect/>
          </a:stretch>
        </p:blipFill>
        <p:spPr bwMode="auto">
          <a:xfrm>
            <a:off x="765239" y="5203052"/>
            <a:ext cx="2057400" cy="1543050"/>
          </a:xfrm>
          <a:prstGeom prst="rect">
            <a:avLst/>
          </a:prstGeom>
          <a:noFill/>
          <a:ln w="9525">
            <a:solidFill>
              <a:schemeClr val="tx1"/>
            </a:solidFill>
            <a:miter lim="800000"/>
            <a:headEnd/>
            <a:tailEnd/>
          </a:ln>
        </p:spPr>
      </p:pic>
      <p:pic>
        <p:nvPicPr>
          <p:cNvPr id="6" name="Picture 13" descr="ASI135717"/>
          <p:cNvPicPr>
            <a:picLocks noChangeAspect="1" noChangeArrowheads="1"/>
          </p:cNvPicPr>
          <p:nvPr/>
        </p:nvPicPr>
        <p:blipFill>
          <a:blip r:embed="rId5"/>
          <a:srcRect/>
          <a:stretch>
            <a:fillRect/>
          </a:stretch>
        </p:blipFill>
        <p:spPr bwMode="auto">
          <a:xfrm>
            <a:off x="2945606" y="5203052"/>
            <a:ext cx="2057400" cy="1543050"/>
          </a:xfrm>
          <a:prstGeom prst="rect">
            <a:avLst/>
          </a:prstGeom>
          <a:noFill/>
          <a:ln w="9525">
            <a:solidFill>
              <a:schemeClr val="tx1"/>
            </a:solidFill>
            <a:miter lim="800000"/>
            <a:headEnd/>
            <a:tailEnd/>
          </a:ln>
        </p:spPr>
      </p:pic>
      <p:pic>
        <p:nvPicPr>
          <p:cNvPr id="7" name="liberprowma.wmv">
            <a:hlinkClick r:id="" action="ppaction://media"/>
          </p:cNvPr>
          <p:cNvPicPr>
            <a:picLocks noRot="1" noChangeAspect="1" noChangeArrowheads="1"/>
          </p:cNvPicPr>
          <p:nvPr>
            <a:videoFile r:link="rId1"/>
          </p:nvPr>
        </p:nvPicPr>
        <p:blipFill>
          <a:blip r:embed="rId6"/>
          <a:srcRect/>
          <a:stretch>
            <a:fillRect/>
          </a:stretch>
        </p:blipFill>
        <p:spPr bwMode="auto">
          <a:xfrm>
            <a:off x="1492880" y="2076450"/>
            <a:ext cx="2481426" cy="1714143"/>
          </a:xfrm>
          <a:prstGeom prst="rect">
            <a:avLst/>
          </a:prstGeom>
          <a:noFill/>
          <a:ln w="9525">
            <a:solidFill>
              <a:schemeClr val="tx1"/>
            </a:solidFill>
            <a:miter lim="800000"/>
            <a:headEnd/>
            <a:tailEnd/>
          </a:ln>
        </p:spPr>
      </p:pic>
      <p:pic>
        <p:nvPicPr>
          <p:cNvPr id="8" name="Picture 4" descr="DSC03770"/>
          <p:cNvPicPr>
            <a:picLocks noChangeAspect="1" noChangeArrowheads="1"/>
          </p:cNvPicPr>
          <p:nvPr/>
        </p:nvPicPr>
        <p:blipFill>
          <a:blip r:embed="rId7" cstate="print"/>
          <a:srcRect/>
          <a:stretch>
            <a:fillRect/>
          </a:stretch>
        </p:blipFill>
        <p:spPr bwMode="auto">
          <a:xfrm>
            <a:off x="4267676" y="2076450"/>
            <a:ext cx="2285524" cy="1714143"/>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22533859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800" dirty="0" smtClean="0">
                <a:latin typeface="Arial" panose="020B0604020202020204" pitchFamily="34" charset="0"/>
                <a:cs typeface="Arial" panose="020B0604020202020204" pitchFamily="34" charset="0"/>
              </a:rPr>
              <a:t>Хируршки третман на мускулните повреди</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457200" y="2057400"/>
            <a:ext cx="8153400" cy="4495800"/>
          </a:xfrm>
        </p:spPr>
        <p:txBody>
          <a:bodyPr>
            <a:normAutofit/>
          </a:bodyPr>
          <a:lstStyle/>
          <a:p>
            <a:pPr lvl="1">
              <a:buFont typeface="Wingdings" panose="05000000000000000000" pitchFamily="2" charset="2"/>
              <a:buChar char="Ø"/>
            </a:pPr>
            <a:r>
              <a:rPr lang="mk-MK" sz="2400" dirty="0" smtClean="0">
                <a:latin typeface="Arial" panose="020B0604020202020204" pitchFamily="34" charset="0"/>
                <a:cs typeface="Arial" panose="020B0604020202020204" pitchFamily="34" charset="0"/>
              </a:rPr>
              <a:t>Дистална </a:t>
            </a:r>
            <a:r>
              <a:rPr lang="en-US" sz="2400" dirty="0" smtClean="0">
                <a:latin typeface="Arial" panose="020B0604020202020204" pitchFamily="34" charset="0"/>
                <a:cs typeface="Arial" panose="020B0604020202020204" pitchFamily="34" charset="0"/>
              </a:rPr>
              <a:t>core </a:t>
            </a:r>
            <a:r>
              <a:rPr lang="mk-MK" sz="2400" dirty="0" smtClean="0">
                <a:latin typeface="Arial" panose="020B0604020202020204" pitchFamily="34" charset="0"/>
                <a:cs typeface="Arial" panose="020B0604020202020204" pitchFamily="34" charset="0"/>
              </a:rPr>
              <a:t>тетива на </a:t>
            </a:r>
            <a:r>
              <a:rPr lang="en-US" sz="2400" dirty="0" err="1" smtClean="0">
                <a:latin typeface="Arial" panose="020B0604020202020204" pitchFamily="34" charset="0"/>
                <a:cs typeface="Arial" panose="020B0604020202020204" pitchFamily="34" charset="0"/>
              </a:rPr>
              <a:t>m.semimembranosus</a:t>
            </a:r>
            <a:endParaRPr lang="en-GB" sz="2400" dirty="0">
              <a:latin typeface="Arial" panose="020B0604020202020204" pitchFamily="34" charset="0"/>
              <a:cs typeface="Arial" panose="020B0604020202020204" pitchFamily="34" charset="0"/>
            </a:endParaRPr>
          </a:p>
        </p:txBody>
      </p:sp>
      <p:pic>
        <p:nvPicPr>
          <p:cNvPr id="4" name="Picture 3" descr="DSC05307"/>
          <p:cNvPicPr>
            <a:picLocks noChangeAspect="1" noChangeArrowheads="1"/>
          </p:cNvPicPr>
          <p:nvPr/>
        </p:nvPicPr>
        <p:blipFill>
          <a:blip r:embed="rId2"/>
          <a:srcRect l="5640" t="6276" r="8771" b="7188"/>
          <a:stretch>
            <a:fillRect/>
          </a:stretch>
        </p:blipFill>
        <p:spPr bwMode="auto">
          <a:xfrm>
            <a:off x="4498555" y="3328987"/>
            <a:ext cx="4252253" cy="3224213"/>
          </a:xfrm>
          <a:prstGeom prst="rect">
            <a:avLst/>
          </a:prstGeom>
          <a:solidFill>
            <a:schemeClr val="bg1"/>
          </a:solidFill>
          <a:ln w="12700">
            <a:solidFill>
              <a:schemeClr val="bg1"/>
            </a:solidFill>
            <a:miter lim="800000"/>
            <a:headEnd/>
            <a:tailEnd/>
          </a:ln>
        </p:spPr>
      </p:pic>
      <p:pic>
        <p:nvPicPr>
          <p:cNvPr id="5" name="Picture 4" descr="DSC05297"/>
          <p:cNvPicPr>
            <a:picLocks noChangeAspect="1" noChangeArrowheads="1"/>
          </p:cNvPicPr>
          <p:nvPr/>
        </p:nvPicPr>
        <p:blipFill>
          <a:blip r:embed="rId3"/>
          <a:srcRect t="8662" r="10078" b="6082"/>
          <a:stretch>
            <a:fillRect/>
          </a:stretch>
        </p:blipFill>
        <p:spPr bwMode="auto">
          <a:xfrm>
            <a:off x="457200" y="3328986"/>
            <a:ext cx="3978901" cy="3224213"/>
          </a:xfrm>
          <a:prstGeom prst="rect">
            <a:avLst/>
          </a:prstGeom>
          <a:solidFill>
            <a:schemeClr val="bg1"/>
          </a:solidFill>
          <a:ln w="12700">
            <a:solidFill>
              <a:schemeClr val="bg1"/>
            </a:solidFill>
            <a:miter lim="800000"/>
            <a:headEnd/>
            <a:tailEnd/>
          </a:ln>
        </p:spPr>
      </p:pic>
    </p:spTree>
    <p:extLst>
      <p:ext uri="{BB962C8B-B14F-4D97-AF65-F5344CB8AC3E}">
        <p14:creationId xmlns:p14="http://schemas.microsoft.com/office/powerpoint/2010/main" val="38805501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800" dirty="0" smtClean="0">
                <a:latin typeface="Arial" panose="020B0604020202020204" pitchFamily="34" charset="0"/>
                <a:cs typeface="Arial" panose="020B0604020202020204" pitchFamily="34" charset="0"/>
              </a:rPr>
              <a:t>Хируршки третман на мускулните повреди</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457200" y="2057400"/>
            <a:ext cx="8153400" cy="4495800"/>
          </a:xfrm>
        </p:spPr>
        <p:txBody>
          <a:bodyPr>
            <a:normAutofit/>
          </a:bodyPr>
          <a:lstStyle/>
          <a:p>
            <a:pPr lvl="1">
              <a:buFont typeface="Wingdings" panose="05000000000000000000" pitchFamily="2" charset="2"/>
              <a:buChar char="Ø"/>
            </a:pPr>
            <a:r>
              <a:rPr lang="en-US" dirty="0" err="1" smtClean="0">
                <a:latin typeface="Arial" panose="020B0604020202020204" pitchFamily="34" charset="0"/>
                <a:cs typeface="Arial" panose="020B0604020202020204" pitchFamily="34" charset="0"/>
              </a:rPr>
              <a:t>m.biceps</a:t>
            </a:r>
            <a:r>
              <a:rPr lang="en-US" dirty="0" smtClean="0">
                <a:latin typeface="Arial" panose="020B0604020202020204" pitchFamily="34" charset="0"/>
                <a:cs typeface="Arial" panose="020B0604020202020204" pitchFamily="34" charset="0"/>
              </a:rPr>
              <a:t> </a:t>
            </a:r>
            <a:r>
              <a:rPr lang="en-US" dirty="0" err="1" smtClean="0">
                <a:latin typeface="Arial" panose="020B0604020202020204" pitchFamily="34" charset="0"/>
                <a:cs typeface="Arial" panose="020B0604020202020204" pitchFamily="34" charset="0"/>
              </a:rPr>
              <a:t>femoris</a:t>
            </a:r>
            <a:endParaRPr lang="en-GB" dirty="0">
              <a:latin typeface="Arial" panose="020B0604020202020204" pitchFamily="34" charset="0"/>
              <a:cs typeface="Arial" panose="020B0604020202020204" pitchFamily="34" charset="0"/>
            </a:endParaRPr>
          </a:p>
        </p:txBody>
      </p:sp>
      <p:pic>
        <p:nvPicPr>
          <p:cNvPr id="7" name="Picture 3" descr="Beugerverletzung1"/>
          <p:cNvPicPr>
            <a:picLocks noChangeAspect="1" noChangeArrowheads="1"/>
          </p:cNvPicPr>
          <p:nvPr/>
        </p:nvPicPr>
        <p:blipFill>
          <a:blip r:embed="rId2" cstate="print"/>
          <a:srcRect l="3969" t="2095"/>
          <a:stretch>
            <a:fillRect/>
          </a:stretch>
        </p:blipFill>
        <p:spPr bwMode="auto">
          <a:xfrm>
            <a:off x="381000" y="3433127"/>
            <a:ext cx="3687762" cy="2819400"/>
          </a:xfrm>
          <a:prstGeom prst="rect">
            <a:avLst/>
          </a:prstGeom>
          <a:noFill/>
          <a:ln w="19050">
            <a:noFill/>
            <a:miter lim="800000"/>
            <a:headEnd/>
            <a:tailEnd/>
          </a:ln>
        </p:spPr>
      </p:pic>
      <p:pic>
        <p:nvPicPr>
          <p:cNvPr id="8" name="Picture 4" descr="Beugerverletzung3"/>
          <p:cNvPicPr>
            <a:picLocks noChangeAspect="1" noChangeArrowheads="1"/>
          </p:cNvPicPr>
          <p:nvPr/>
        </p:nvPicPr>
        <p:blipFill>
          <a:blip r:embed="rId3" cstate="print"/>
          <a:srcRect l="3510" t="14035" r="10526" b="8772"/>
          <a:stretch>
            <a:fillRect/>
          </a:stretch>
        </p:blipFill>
        <p:spPr bwMode="auto">
          <a:xfrm>
            <a:off x="4339272" y="3398872"/>
            <a:ext cx="4237038" cy="285365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472260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Третман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0" y="1828800"/>
            <a:ext cx="8766048" cy="4953000"/>
          </a:xfrm>
        </p:spPr>
        <p:txBody>
          <a:bodyPr>
            <a:normAutofit fontScale="92500" lnSpcReduction="20000"/>
          </a:bodyPr>
          <a:lstStyle/>
          <a:p>
            <a:pPr marL="868680" lvl="1" indent="-457200">
              <a:buFont typeface="Wingdings" panose="05000000000000000000" pitchFamily="2" charset="2"/>
              <a:buChar char="v"/>
            </a:pPr>
            <a:r>
              <a:rPr lang="mk-MK" dirty="0" smtClean="0">
                <a:latin typeface="Arial" panose="020B0604020202020204" pitchFamily="34" charset="0"/>
                <a:cs typeface="Arial" panose="020B0604020202020204" pitchFamily="34" charset="0"/>
              </a:rPr>
              <a:t>УПОТРЕБА НА </a:t>
            </a:r>
            <a:r>
              <a:rPr lang="en-US" dirty="0" smtClean="0">
                <a:latin typeface="Arial" panose="020B0604020202020204" pitchFamily="34" charset="0"/>
                <a:cs typeface="Arial" panose="020B0604020202020204" pitchFamily="34" charset="0"/>
              </a:rPr>
              <a:t>NSAIL</a:t>
            </a:r>
          </a:p>
          <a:p>
            <a:pPr marL="868680" lvl="1" indent="-457200">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marL="411480" lvl="1" indent="0">
              <a:buNone/>
            </a:pPr>
            <a:r>
              <a:rPr lang="en-US" dirty="0" smtClean="0">
                <a:latin typeface="Arial" panose="020B0604020202020204" pitchFamily="34" charset="0"/>
                <a:cs typeface="Arial" panose="020B0604020202020204" pitchFamily="34" charset="0"/>
              </a:rPr>
              <a:t>	</a:t>
            </a:r>
            <a:r>
              <a:rPr lang="mk-MK" sz="2400" dirty="0">
                <a:latin typeface="Arial" panose="020B0604020202020204" pitchFamily="34" charset="0"/>
                <a:cs typeface="Arial" panose="020B0604020202020204" pitchFamily="34" charset="0"/>
              </a:rPr>
              <a:t> </a:t>
            </a:r>
            <a:r>
              <a:rPr lang="mk-MK" sz="2400" dirty="0" smtClean="0">
                <a:latin typeface="Arial" panose="020B0604020202020204" pitchFamily="34" charset="0"/>
                <a:cs typeface="Arial" panose="020B0604020202020204" pitchFamily="34" charset="0"/>
              </a:rPr>
              <a:t>  - аналгетско дејство, намалува оток од инфламација,  </a:t>
            </a:r>
          </a:p>
          <a:p>
            <a:pPr marL="411480" lvl="1" indent="0">
              <a:buNone/>
            </a:pPr>
            <a:r>
              <a:rPr lang="mk-MK" sz="2400" dirty="0">
                <a:latin typeface="Arial" panose="020B0604020202020204" pitchFamily="34" charset="0"/>
                <a:cs typeface="Arial" panose="020B0604020202020204" pitchFamily="34" charset="0"/>
              </a:rPr>
              <a:t> </a:t>
            </a:r>
            <a:r>
              <a:rPr lang="mk-MK" sz="2400" dirty="0" smtClean="0">
                <a:latin typeface="Arial" panose="020B0604020202020204" pitchFamily="34" charset="0"/>
                <a:cs typeface="Arial" panose="020B0604020202020204" pitchFamily="34" charset="0"/>
              </a:rPr>
              <a:t>           намалува клеточна смрт</a:t>
            </a:r>
          </a:p>
          <a:p>
            <a:pPr marL="411480" lvl="1" indent="0">
              <a:buNone/>
            </a:pPr>
            <a:r>
              <a:rPr lang="mk-MK" sz="2400" dirty="0">
                <a:latin typeface="Arial" panose="020B0604020202020204" pitchFamily="34" charset="0"/>
                <a:cs typeface="Arial" panose="020B0604020202020204" pitchFamily="34" charset="0"/>
              </a:rPr>
              <a:t> </a:t>
            </a:r>
            <a:r>
              <a:rPr lang="mk-MK" sz="2400" dirty="0" smtClean="0">
                <a:latin typeface="Arial" panose="020B0604020202020204" pitchFamily="34" charset="0"/>
                <a:cs typeface="Arial" panose="020B0604020202020204" pitchFamily="34" charset="0"/>
              </a:rPr>
              <a:t>        - судија за забрзана регенерација кај мала повреда на   	     миофибрили</a:t>
            </a:r>
          </a:p>
          <a:p>
            <a:pPr marL="411480" lvl="1" indent="0">
              <a:buNone/>
            </a:pPr>
            <a:endParaRPr lang="mk-MK" sz="2400" dirty="0" smtClean="0">
              <a:latin typeface="Arial" panose="020B0604020202020204" pitchFamily="34" charset="0"/>
              <a:cs typeface="Arial" panose="020B0604020202020204" pitchFamily="34" charset="0"/>
            </a:endParaRPr>
          </a:p>
          <a:p>
            <a:pPr marL="411480" lvl="1" indent="0">
              <a:buNone/>
            </a:pPr>
            <a:r>
              <a:rPr lang="mk-MK" sz="2400" dirty="0" smtClean="0">
                <a:latin typeface="Arial" panose="020B0604020202020204" pitchFamily="34" charset="0"/>
                <a:cs typeface="Arial" panose="020B0604020202020204" pitchFamily="34" charset="0"/>
              </a:rPr>
              <a:t>	 - забавена инфламаторна фаза </a:t>
            </a:r>
            <a:r>
              <a:rPr lang="en-GB" sz="2400" dirty="0" smtClean="0">
                <a:latin typeface="Arial" panose="020B0604020202020204" pitchFamily="34" charset="0"/>
                <a:cs typeface="Arial" panose="020B0604020202020204" pitchFamily="34" charset="0"/>
              </a:rPr>
              <a:t>(48</a:t>
            </a:r>
            <a:r>
              <a:rPr lang="mk-MK" sz="2400" dirty="0" smtClean="0">
                <a:latin typeface="Arial" panose="020B0604020202020204" pitchFamily="34" charset="0"/>
                <a:cs typeface="Arial" panose="020B0604020202020204" pitchFamily="34" charset="0"/>
              </a:rPr>
              <a:t>ч.) </a:t>
            </a:r>
          </a:p>
          <a:p>
            <a:pPr marL="411480" lvl="1" indent="0">
              <a:buNone/>
            </a:pPr>
            <a:r>
              <a:rPr lang="mk-MK" sz="2400" dirty="0">
                <a:latin typeface="Arial" panose="020B0604020202020204" pitchFamily="34" charset="0"/>
                <a:cs typeface="Arial" panose="020B0604020202020204" pitchFamily="34" charset="0"/>
              </a:rPr>
              <a:t> </a:t>
            </a:r>
            <a:r>
              <a:rPr lang="mk-MK" sz="2400" dirty="0" smtClean="0">
                <a:latin typeface="Arial" panose="020B0604020202020204" pitchFamily="34" charset="0"/>
                <a:cs typeface="Arial" panose="020B0604020202020204" pitchFamily="34" charset="0"/>
              </a:rPr>
              <a:t>	-  инхибиција на сателиски клетки и компромитирана 	  	   регенерација (подолго од 7 д.)</a:t>
            </a:r>
          </a:p>
          <a:p>
            <a:pPr marL="411480" lvl="1" indent="0">
              <a:buNone/>
            </a:pPr>
            <a:r>
              <a:rPr lang="mk-MK" sz="2400" dirty="0">
                <a:latin typeface="Arial" panose="020B0604020202020204" pitchFamily="34" charset="0"/>
                <a:cs typeface="Arial" panose="020B0604020202020204" pitchFamily="34" charset="0"/>
              </a:rPr>
              <a:t>	</a:t>
            </a:r>
            <a:r>
              <a:rPr lang="mk-MK" sz="2400" dirty="0" smtClean="0">
                <a:latin typeface="Arial" panose="020B0604020202020204" pitchFamily="34" charset="0"/>
                <a:cs typeface="Arial" panose="020B0604020202020204" pitchFamily="34" charset="0"/>
              </a:rPr>
              <a:t> * студии за потврда и негирање</a:t>
            </a:r>
          </a:p>
          <a:p>
            <a:pPr marL="754380" lvl="1" indent="-342900">
              <a:buFontTx/>
              <a:buChar char="-"/>
            </a:pPr>
            <a:endParaRPr lang="mk-MK" sz="2400" dirty="0">
              <a:latin typeface="Arial" panose="020B0604020202020204" pitchFamily="34" charset="0"/>
              <a:cs typeface="Arial" panose="020B0604020202020204" pitchFamily="34" charset="0"/>
            </a:endParaRPr>
          </a:p>
          <a:p>
            <a:pPr marL="411480" lvl="1" indent="0">
              <a:buNone/>
            </a:pPr>
            <a:r>
              <a:rPr lang="en-US" sz="2400" dirty="0">
                <a:latin typeface="Arial" panose="020B0604020202020204" pitchFamily="34" charset="0"/>
                <a:cs typeface="Arial" panose="020B0604020202020204" pitchFamily="34" charset="0"/>
              </a:rPr>
              <a:t>* </a:t>
            </a:r>
            <a:r>
              <a:rPr lang="mk-MK" sz="2400" dirty="0">
                <a:latin typeface="Arial" panose="020B0604020202020204" pitchFamily="34" charset="0"/>
                <a:cs typeface="Arial" panose="020B0604020202020204" pitchFamily="34" charset="0"/>
              </a:rPr>
              <a:t>контроверзна</a:t>
            </a:r>
          </a:p>
          <a:p>
            <a:pPr marL="411480" lvl="1" indent="0">
              <a:buNone/>
            </a:pPr>
            <a:r>
              <a:rPr lang="mk-MK" sz="2400" dirty="0">
                <a:latin typeface="Arial" panose="020B0604020202020204" pitchFamily="34" charset="0"/>
                <a:cs typeface="Arial" panose="020B0604020202020204" pitchFamily="34" charset="0"/>
              </a:rPr>
              <a:t>	- </a:t>
            </a:r>
            <a:r>
              <a:rPr lang="mk-MK" sz="2000" dirty="0">
                <a:latin typeface="Arial" panose="020B0604020202020204" pitchFamily="34" charset="0"/>
                <a:cs typeface="Arial" panose="020B0604020202020204" pitchFamily="34" charset="0"/>
              </a:rPr>
              <a:t>после 48 </a:t>
            </a:r>
            <a:r>
              <a:rPr lang="mk-MK" sz="2000" dirty="0" smtClean="0">
                <a:latin typeface="Arial" panose="020B0604020202020204" pitchFamily="34" charset="0"/>
                <a:cs typeface="Arial" panose="020B0604020202020204" pitchFamily="34" charset="0"/>
              </a:rPr>
              <a:t>часа – до 7 дена</a:t>
            </a:r>
            <a:endParaRPr lang="mk-MK" sz="2000" dirty="0">
              <a:latin typeface="Arial" panose="020B0604020202020204" pitchFamily="34" charset="0"/>
              <a:cs typeface="Arial" panose="020B0604020202020204" pitchFamily="34" charset="0"/>
            </a:endParaRPr>
          </a:p>
          <a:p>
            <a:pPr marL="754380" lvl="1" indent="-342900">
              <a:buFontTx/>
              <a:buChar char="-"/>
            </a:pPr>
            <a:endParaRPr lang="mk-MK" sz="2400" dirty="0" smtClean="0">
              <a:latin typeface="Arial" panose="020B0604020202020204" pitchFamily="34" charset="0"/>
              <a:cs typeface="Arial" panose="020B0604020202020204" pitchFamily="34" charset="0"/>
            </a:endParaRPr>
          </a:p>
        </p:txBody>
      </p:sp>
      <p:sp>
        <p:nvSpPr>
          <p:cNvPr id="4" name="Plus 3"/>
          <p:cNvSpPr/>
          <p:nvPr/>
        </p:nvSpPr>
        <p:spPr>
          <a:xfrm>
            <a:off x="381000" y="2895600"/>
            <a:ext cx="685800" cy="60960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Minus 4"/>
          <p:cNvSpPr/>
          <p:nvPr/>
        </p:nvSpPr>
        <p:spPr>
          <a:xfrm>
            <a:off x="496824" y="4572000"/>
            <a:ext cx="454152" cy="5334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611080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200" dirty="0" smtClean="0">
                <a:latin typeface="Arial" panose="020B0604020202020204" pitchFamily="34" charset="0"/>
                <a:cs typeface="Arial" panose="020B0604020202020204" pitchFamily="34" charset="0"/>
              </a:rPr>
              <a:t>Третман на мускулните повреди</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0" y="1752600"/>
            <a:ext cx="8766048" cy="5029200"/>
          </a:xfrm>
        </p:spPr>
        <p:txBody>
          <a:bodyPr>
            <a:normAutofit/>
          </a:bodyPr>
          <a:lstStyle/>
          <a:p>
            <a:pPr marL="868680" lvl="1" indent="-457200">
              <a:buFont typeface="Wingdings" panose="05000000000000000000" pitchFamily="2" charset="2"/>
              <a:buChar char="v"/>
            </a:pPr>
            <a:r>
              <a:rPr lang="mk-MK" dirty="0" smtClean="0">
                <a:latin typeface="Arial" panose="020B0604020202020204" pitchFamily="34" charset="0"/>
                <a:cs typeface="Arial" panose="020B0604020202020204" pitchFamily="34" charset="0"/>
              </a:rPr>
              <a:t>Биолошка репарација</a:t>
            </a:r>
            <a:r>
              <a:rPr lang="en-US" dirty="0" smtClean="0">
                <a:latin typeface="Arial" panose="020B0604020202020204" pitchFamily="34" charset="0"/>
                <a:cs typeface="Arial" panose="020B0604020202020204" pitchFamily="34" charset="0"/>
              </a:rPr>
              <a:t> (</a:t>
            </a:r>
            <a:r>
              <a:rPr lang="mk-MK" sz="2400" dirty="0" smtClean="0">
                <a:latin typeface="Arial" panose="020B0604020202020204" pitchFamily="34" charset="0"/>
                <a:cs typeface="Arial" panose="020B0604020202020204" pitchFamily="34" charset="0"/>
              </a:rPr>
              <a:t>фактори на раст</a:t>
            </a:r>
            <a:r>
              <a:rPr lang="en-US" sz="2400" dirty="0" smtClean="0">
                <a:latin typeface="Arial" panose="020B0604020202020204" pitchFamily="34" charset="0"/>
                <a:cs typeface="Arial" panose="020B0604020202020204" pitchFamily="34" charset="0"/>
              </a:rPr>
              <a:t>):</a:t>
            </a:r>
          </a:p>
          <a:p>
            <a:pPr marL="1143000" lvl="2" indent="-457200">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Промоција на пролиферација и диференцијација на миобласти</a:t>
            </a:r>
          </a:p>
          <a:p>
            <a:pPr marL="1143000" lvl="2" indent="-457200">
              <a:buFont typeface="Wingdings" panose="05000000000000000000" pitchFamily="2" charset="2"/>
              <a:buChar char="v"/>
            </a:pPr>
            <a:r>
              <a:rPr lang="mk-MK" sz="2000" dirty="0" smtClean="0">
                <a:latin typeface="Arial" panose="020B0604020202020204" pitchFamily="34" charset="0"/>
                <a:cs typeface="Arial" panose="020B0604020202020204" pitchFamily="34" charset="0"/>
              </a:rPr>
              <a:t>Инхибиција на формација на сврзно ткиво</a:t>
            </a:r>
          </a:p>
          <a:p>
            <a:pPr marL="411480" lvl="1" indent="0">
              <a:buNone/>
            </a:pPr>
            <a:r>
              <a:rPr lang="mk-MK" sz="2000" dirty="0">
                <a:latin typeface="Arial" panose="020B0604020202020204" pitchFamily="34" charset="0"/>
                <a:cs typeface="Arial" panose="020B0604020202020204" pitchFamily="34" charset="0"/>
              </a:rPr>
              <a:t>	</a:t>
            </a:r>
          </a:p>
          <a:p>
            <a:pPr marL="754380" lvl="1" indent="-342900">
              <a:buFontTx/>
              <a:buChar char="-"/>
            </a:pPr>
            <a:endParaRPr lang="mk-MK" sz="2400" dirty="0" smtClean="0">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3"/>
          <a:srcRect l="25490" t="21133" r="25490" b="9150"/>
          <a:stretch/>
        </p:blipFill>
        <p:spPr>
          <a:xfrm>
            <a:off x="3276600" y="3282848"/>
            <a:ext cx="4340352" cy="3472282"/>
          </a:xfrm>
          <a:prstGeom prst="rect">
            <a:avLst/>
          </a:prstGeom>
        </p:spPr>
      </p:pic>
    </p:spTree>
    <p:extLst>
      <p:ext uri="{BB962C8B-B14F-4D97-AF65-F5344CB8AC3E}">
        <p14:creationId xmlns:p14="http://schemas.microsoft.com/office/powerpoint/2010/main" val="7379704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GB"/>
          </a:p>
        </p:txBody>
      </p:sp>
      <p:sp>
        <p:nvSpPr>
          <p:cNvPr id="3" name="Title 2"/>
          <p:cNvSpPr>
            <a:spLocks noGrp="1"/>
          </p:cNvSpPr>
          <p:nvPr>
            <p:ph type="title"/>
          </p:nvPr>
        </p:nvSpPr>
        <p:spPr/>
        <p:txBody>
          <a:bodyPr>
            <a:normAutofit fontScale="90000"/>
          </a:bodyPr>
          <a:lstStyle/>
          <a:p>
            <a:r>
              <a:rPr lang="mk-MK" dirty="0">
                <a:latin typeface="Arial" panose="020B0604020202020204" pitchFamily="34" charset="0"/>
                <a:cs typeface="Arial" panose="020B0604020202020204" pitchFamily="34" charset="0"/>
              </a:rPr>
              <a:t>Задна ложа на надколеницата</a:t>
            </a:r>
            <a:endParaRPr lang="en-GB"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334" t="425" r="2500" b="4673"/>
          <a:stretch/>
        </p:blipFill>
        <p:spPr>
          <a:xfrm>
            <a:off x="1371600" y="2713355"/>
            <a:ext cx="5526206" cy="3276600"/>
          </a:xfrm>
          <a:prstGeom prst="rect">
            <a:avLst/>
          </a:prstGeom>
        </p:spPr>
      </p:pic>
    </p:spTree>
    <p:extLst>
      <p:ext uri="{BB962C8B-B14F-4D97-AF65-F5344CB8AC3E}">
        <p14:creationId xmlns:p14="http://schemas.microsoft.com/office/powerpoint/2010/main" val="7680077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2800" dirty="0" smtClean="0">
                <a:latin typeface="Arial" panose="020B0604020202020204" pitchFamily="34" charset="0"/>
                <a:cs typeface="Arial" panose="020B0604020202020204" pitchFamily="34" charset="0"/>
              </a:rPr>
              <a:t>Задна ложа на надколеницата</a:t>
            </a:r>
            <a:br>
              <a:rPr lang="mk-MK" sz="2800" dirty="0" smtClean="0">
                <a:latin typeface="Arial" panose="020B0604020202020204" pitchFamily="34" charset="0"/>
                <a:cs typeface="Arial" panose="020B0604020202020204" pitchFamily="34" charset="0"/>
              </a:rPr>
            </a:br>
            <a:r>
              <a:rPr lang="mk-MK" sz="2800" dirty="0" smtClean="0">
                <a:latin typeface="Arial" panose="020B0604020202020204" pitchFamily="34" charset="0"/>
                <a:cs typeface="Arial" panose="020B0604020202020204" pitchFamily="34" charset="0"/>
              </a:rPr>
              <a:t> (Хамстрингс)</a:t>
            </a:r>
            <a:endParaRPr lang="en-GB" sz="28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lstStyle/>
          <a:p>
            <a:endParaRPr lang="en-GB" dirty="0"/>
          </a:p>
        </p:txBody>
      </p:sp>
      <p:pic>
        <p:nvPicPr>
          <p:cNvPr id="150530" name="Picture 2" descr="https://biosynchronistics.com/wp-content/uploads/2014/01/hamstring.jpg"/>
          <p:cNvPicPr>
            <a:picLocks noChangeAspect="1" noChangeArrowheads="1"/>
          </p:cNvPicPr>
          <p:nvPr/>
        </p:nvPicPr>
        <p:blipFill rotWithShape="1">
          <a:blip r:embed="rId3">
            <a:extLst>
              <a:ext uri="{28A0092B-C50C-407E-A947-70E740481C1C}">
                <a14:useLocalDpi xmlns:a14="http://schemas.microsoft.com/office/drawing/2010/main" val="0"/>
              </a:ext>
            </a:extLst>
          </a:blip>
          <a:srcRect l="-1334" t="15447" r="46639" b="2809"/>
          <a:stretch/>
        </p:blipFill>
        <p:spPr bwMode="auto">
          <a:xfrm>
            <a:off x="615402" y="1668508"/>
            <a:ext cx="3575598" cy="5076651"/>
          </a:xfrm>
          <a:prstGeom prst="rect">
            <a:avLst/>
          </a:prstGeom>
          <a:noFill/>
          <a:extLst>
            <a:ext uri="{909E8E84-426E-40DD-AFC4-6F175D3DCCD1}">
              <a14:hiddenFill xmlns:a14="http://schemas.microsoft.com/office/drawing/2010/main">
                <a:solidFill>
                  <a:srgbClr val="FFFFFF"/>
                </a:solidFill>
              </a14:hiddenFill>
            </a:ext>
          </a:extLst>
        </p:spPr>
      </p:pic>
      <p:pic>
        <p:nvPicPr>
          <p:cNvPr id="153602" name="Picture 2" descr="https://breddydotorg.files.wordpress.com/2013/07/hamstrings-with-cadaver.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85033"/>
            <a:ext cx="3865302" cy="507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5453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2800" dirty="0" smtClean="0">
                <a:latin typeface="Arial" panose="020B0604020202020204" pitchFamily="34" charset="0"/>
                <a:cs typeface="Arial" panose="020B0604020202020204" pitchFamily="34" charset="0"/>
              </a:rPr>
              <a:t>Задна ложа на надколеницата</a:t>
            </a:r>
            <a:br>
              <a:rPr lang="mk-MK" sz="2800" dirty="0" smtClean="0">
                <a:latin typeface="Arial" panose="020B0604020202020204" pitchFamily="34" charset="0"/>
                <a:cs typeface="Arial" panose="020B0604020202020204" pitchFamily="34" charset="0"/>
              </a:rPr>
            </a:br>
            <a:r>
              <a:rPr lang="mk-MK" sz="2800" dirty="0" smtClean="0">
                <a:latin typeface="Arial" panose="020B0604020202020204" pitchFamily="34" charset="0"/>
                <a:cs typeface="Arial" panose="020B0604020202020204" pitchFamily="34" charset="0"/>
              </a:rPr>
              <a:t> (Хамстрингс)</a:t>
            </a:r>
            <a:endParaRPr lang="en-GB" sz="2800" dirty="0">
              <a:latin typeface="Arial" panose="020B0604020202020204" pitchFamily="34" charset="0"/>
              <a:cs typeface="Arial" panose="020B0604020202020204" pitchFamily="34" charset="0"/>
            </a:endParaRPr>
          </a:p>
        </p:txBody>
      </p:sp>
      <p:pic>
        <p:nvPicPr>
          <p:cNvPr id="155652" name="Picture 4" descr="http://www.musclesused.com/wp-content/uploads/2012/08/Bicep-femoris-musc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52599"/>
            <a:ext cx="3218155" cy="49720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biceps odwrócony"/>
          <p:cNvPicPr>
            <a:picLocks noChangeAspect="1" noChangeArrowheads="1"/>
          </p:cNvPicPr>
          <p:nvPr/>
        </p:nvPicPr>
        <p:blipFill rotWithShape="1">
          <a:blip r:embed="rId4"/>
          <a:srcRect l="2938" t="809" r="3264" b="1853"/>
          <a:stretch/>
        </p:blipFill>
        <p:spPr bwMode="auto">
          <a:xfrm>
            <a:off x="4343400" y="1709055"/>
            <a:ext cx="1752601" cy="48768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rotWithShape="1">
          <a:blip r:embed="rId5"/>
          <a:srcRect l="57274" t="21598" r="24502" b="10521"/>
          <a:stretch/>
        </p:blipFill>
        <p:spPr>
          <a:xfrm>
            <a:off x="6629400" y="1752599"/>
            <a:ext cx="2286000" cy="4789714"/>
          </a:xfrm>
          <a:prstGeom prst="rect">
            <a:avLst/>
          </a:prstGeom>
        </p:spPr>
      </p:pic>
    </p:spTree>
    <p:extLst>
      <p:ext uri="{BB962C8B-B14F-4D97-AF65-F5344CB8AC3E}">
        <p14:creationId xmlns:p14="http://schemas.microsoft.com/office/powerpoint/2010/main" val="15356647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mk-MK" sz="3200" dirty="0" smtClean="0">
                <a:latin typeface="Arial" panose="020B0604020202020204" pitchFamily="34" charset="0"/>
                <a:cs typeface="Arial" panose="020B0604020202020204" pitchFamily="34" charset="0"/>
              </a:rPr>
              <a:t>Задна ложа – мускулен раскин</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612648" y="1600200"/>
            <a:ext cx="8531352" cy="4495800"/>
          </a:xfrm>
        </p:spPr>
        <p:txBody>
          <a:bodyPr/>
          <a:lstStyle/>
          <a:p>
            <a:pPr>
              <a:buFont typeface="Courier New" panose="02070309020205020404" pitchFamily="49" charset="0"/>
              <a:buChar char="o"/>
            </a:pPr>
            <a:r>
              <a:rPr lang="mk-MK" sz="2000" dirty="0" smtClean="0">
                <a:latin typeface="Arial" panose="020B0604020202020204" pitchFamily="34" charset="0"/>
                <a:cs typeface="Arial" panose="020B0604020202020204" pitchFamily="34" charset="0"/>
              </a:rPr>
              <a:t>при спринт, на натпревар (екцентрична контракција </a:t>
            </a:r>
            <a:r>
              <a:rPr lang="mk-MK" sz="2000" dirty="0">
                <a:latin typeface="Arial" panose="020B0604020202020204" pitchFamily="34" charset="0"/>
                <a:cs typeface="Arial" panose="020B0604020202020204" pitchFamily="34" charset="0"/>
              </a:rPr>
              <a:t>и</a:t>
            </a:r>
            <a:r>
              <a:rPr lang="mk-MK" sz="2000" dirty="0" smtClean="0">
                <a:latin typeface="Arial" panose="020B0604020202020204" pitchFamily="34" charset="0"/>
                <a:cs typeface="Arial" panose="020B0604020202020204" pitchFamily="34" charset="0"/>
              </a:rPr>
              <a:t> децелерација по придвижување нанапред и спуштање на подлога при спринт)</a:t>
            </a:r>
          </a:p>
          <a:p>
            <a:pPr>
              <a:buFont typeface="Courier New" panose="02070309020205020404" pitchFamily="49" charset="0"/>
              <a:buChar char="o"/>
            </a:pPr>
            <a:r>
              <a:rPr lang="mk-MK" sz="2000" dirty="0">
                <a:latin typeface="Arial" panose="020B0604020202020204" pitchFamily="34" charset="0"/>
                <a:cs typeface="Arial" panose="020B0604020202020204" pitchFamily="34" charset="0"/>
              </a:rPr>
              <a:t>нагла болка на задната страна на бутот</a:t>
            </a:r>
          </a:p>
          <a:p>
            <a:pPr>
              <a:buFont typeface="Courier New" panose="02070309020205020404" pitchFamily="49" charset="0"/>
              <a:buChar char="o"/>
            </a:pPr>
            <a:r>
              <a:rPr lang="mk-MK" sz="2000" dirty="0" smtClean="0">
                <a:latin typeface="Arial" panose="020B0604020202020204" pitchFamily="34" charset="0"/>
                <a:cs typeface="Arial" panose="020B0604020202020204" pitchFamily="34" charset="0"/>
              </a:rPr>
              <a:t>во последни мин. од двете полувр</a:t>
            </a:r>
            <a:r>
              <a:rPr lang="en-US" sz="2000" dirty="0" smtClean="0">
                <a:latin typeface="Arial" panose="020B0604020202020204" pitchFamily="34" charset="0"/>
                <a:cs typeface="Arial" panose="020B0604020202020204" pitchFamily="34" charset="0"/>
              </a:rPr>
              <a:t>.</a:t>
            </a:r>
            <a:r>
              <a:rPr lang="mk-MK" sz="2000" dirty="0" smtClean="0">
                <a:latin typeface="Arial" panose="020B0604020202020204" pitchFamily="34" charset="0"/>
                <a:cs typeface="Arial" panose="020B0604020202020204" pitchFamily="34" charset="0"/>
              </a:rPr>
              <a:t>(замор, десинхронизација на </a:t>
            </a:r>
            <a:r>
              <a:rPr lang="en-US" sz="2000" dirty="0" err="1" smtClean="0">
                <a:latin typeface="Arial" panose="020B0604020202020204" pitchFamily="34" charset="0"/>
                <a:cs typeface="Arial" panose="020B0604020202020204" pitchFamily="34" charset="0"/>
              </a:rPr>
              <a:t>m.biceps</a:t>
            </a:r>
            <a:r>
              <a:rPr lang="en-US" sz="2000" dirty="0" smtClean="0">
                <a:latin typeface="Arial" panose="020B0604020202020204" pitchFamily="34" charset="0"/>
                <a:cs typeface="Arial" panose="020B0604020202020204" pitchFamily="34" charset="0"/>
              </a:rPr>
              <a:t> </a:t>
            </a:r>
            <a:r>
              <a:rPr lang="en-US" sz="2000" dirty="0" err="1" smtClean="0">
                <a:latin typeface="Arial" panose="020B0604020202020204" pitchFamily="34" charset="0"/>
                <a:cs typeface="Arial" panose="020B0604020202020204" pitchFamily="34" charset="0"/>
              </a:rPr>
              <a:t>femoris</a:t>
            </a:r>
            <a:r>
              <a:rPr lang="en-US" sz="2000" dirty="0" smtClean="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2 нерва, долга-</a:t>
            </a:r>
            <a:r>
              <a:rPr lang="en-GB" sz="2000" dirty="0" err="1" smtClean="0">
                <a:latin typeface="Arial" panose="020B0604020202020204" pitchFamily="34" charset="0"/>
                <a:cs typeface="Arial" panose="020B0604020202020204" pitchFamily="34" charset="0"/>
              </a:rPr>
              <a:t>n.tibialis</a:t>
            </a:r>
            <a:r>
              <a:rPr lang="en-GB" sz="2000" dirty="0" smtClean="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куса-</a:t>
            </a:r>
            <a:r>
              <a:rPr lang="en-US" sz="2000" dirty="0" err="1" smtClean="0">
                <a:latin typeface="Arial" panose="020B0604020202020204" pitchFamily="34" charset="0"/>
                <a:cs typeface="Arial" panose="020B0604020202020204" pitchFamily="34" charset="0"/>
              </a:rPr>
              <a:t>n.peroneus</a:t>
            </a:r>
            <a:r>
              <a:rPr lang="mk-MK" sz="2000" dirty="0" smtClean="0">
                <a:latin typeface="Arial" panose="020B0604020202020204" pitchFamily="34" charset="0"/>
                <a:cs typeface="Arial" panose="020B0604020202020204" pitchFamily="34" charset="0"/>
              </a:rPr>
              <a:t>)</a:t>
            </a:r>
          </a:p>
          <a:p>
            <a:pPr>
              <a:buFont typeface="Wingdings" panose="05000000000000000000" pitchFamily="2" charset="2"/>
              <a:buChar char="§"/>
            </a:pPr>
            <a:r>
              <a:rPr lang="mk-MK" sz="2000" dirty="0" smtClean="0">
                <a:solidFill>
                  <a:srgbClr val="FF0000"/>
                </a:solidFill>
                <a:latin typeface="Arial" panose="020B0604020202020204" pitchFamily="34" charset="0"/>
                <a:cs typeface="Arial" panose="020B0604020202020204" pitchFamily="34" charset="0"/>
              </a:rPr>
              <a:t>Гр.1</a:t>
            </a:r>
            <a:r>
              <a:rPr lang="mk-MK" sz="2400" dirty="0" smtClean="0">
                <a:solidFill>
                  <a:srgbClr val="FF0000"/>
                </a:solidFill>
                <a:latin typeface="Arial" panose="020B0604020202020204" pitchFamily="34" charset="0"/>
                <a:cs typeface="Arial" panose="020B0604020202020204" pitchFamily="34" charset="0"/>
              </a:rPr>
              <a:t> - </a:t>
            </a:r>
            <a:r>
              <a:rPr lang="mk-MK" sz="1800" dirty="0" smtClean="0">
                <a:solidFill>
                  <a:srgbClr val="FF0000"/>
                </a:solidFill>
                <a:latin typeface="Arial" panose="020B0604020202020204" pitchFamily="34" charset="0"/>
                <a:cs typeface="Arial" panose="020B0604020202020204" pitchFamily="34" charset="0"/>
              </a:rPr>
              <a:t>нормален од, дискомфорт, неможност за максимален напор</a:t>
            </a:r>
          </a:p>
          <a:p>
            <a:pPr>
              <a:buFont typeface="Wingdings" panose="05000000000000000000" pitchFamily="2" charset="2"/>
              <a:buChar char="§"/>
            </a:pPr>
            <a:r>
              <a:rPr lang="mk-MK" sz="2000" dirty="0" smtClean="0">
                <a:solidFill>
                  <a:srgbClr val="FF0000"/>
                </a:solidFill>
                <a:latin typeface="Arial" panose="020B0604020202020204" pitchFamily="34" charset="0"/>
                <a:cs typeface="Arial" panose="020B0604020202020204" pitchFamily="34" charset="0"/>
              </a:rPr>
              <a:t>Гр.2</a:t>
            </a:r>
            <a:r>
              <a:rPr lang="mk-MK" sz="1800" dirty="0" smtClean="0">
                <a:solidFill>
                  <a:srgbClr val="FF0000"/>
                </a:solidFill>
                <a:latin typeface="Arial" panose="020B0604020202020204" pitchFamily="34" charset="0"/>
                <a:cs typeface="Arial" panose="020B0604020202020204" pitchFamily="34" charset="0"/>
              </a:rPr>
              <a:t> - криви</a:t>
            </a:r>
          </a:p>
          <a:p>
            <a:pPr>
              <a:buFont typeface="Wingdings" panose="05000000000000000000" pitchFamily="2" charset="2"/>
              <a:buChar char="§"/>
            </a:pPr>
            <a:r>
              <a:rPr lang="mk-MK" sz="2000" dirty="0" smtClean="0">
                <a:solidFill>
                  <a:srgbClr val="FF0000"/>
                </a:solidFill>
                <a:latin typeface="Arial" panose="020B0604020202020204" pitchFamily="34" charset="0"/>
                <a:cs typeface="Arial" panose="020B0604020202020204" pitchFamily="34" charset="0"/>
              </a:rPr>
              <a:t>Гр.3</a:t>
            </a:r>
            <a:r>
              <a:rPr lang="mk-MK" sz="1800" dirty="0" smtClean="0">
                <a:solidFill>
                  <a:srgbClr val="FF0000"/>
                </a:solidFill>
                <a:latin typeface="Arial" panose="020B0604020202020204" pitchFamily="34" charset="0"/>
                <a:cs typeface="Arial" panose="020B0604020202020204" pitchFamily="34" charset="0"/>
              </a:rPr>
              <a:t> - паѓа, не може да оди (патерици), оток, модрина, јасен дефект</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2963" r="17500"/>
          <a:stretch/>
        </p:blipFill>
        <p:spPr>
          <a:xfrm>
            <a:off x="4572000" y="4795606"/>
            <a:ext cx="3417570" cy="2028103"/>
          </a:xfrm>
          <a:prstGeom prst="rect">
            <a:avLst/>
          </a:prstGeom>
        </p:spPr>
      </p:pic>
      <p:pic>
        <p:nvPicPr>
          <p:cNvPr id="169986" name="Picture 2" descr="https://bretcontreras.com/wp-content/uploads/hamm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795607"/>
            <a:ext cx="3042154" cy="2028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2172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mk-MK" sz="3200" dirty="0" smtClean="0">
                <a:latin typeface="Arial" panose="020B0604020202020204" pitchFamily="34" charset="0"/>
                <a:cs typeface="Arial" panose="020B0604020202020204" pitchFamily="34" charset="0"/>
              </a:rPr>
              <a:t>Задна ложа – специфични тестови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234696" y="2057400"/>
            <a:ext cx="3880104" cy="4495800"/>
          </a:xfrm>
        </p:spPr>
        <p:txBody>
          <a:bodyPr>
            <a:normAutofit/>
          </a:bodyPr>
          <a:lstStyle/>
          <a:p>
            <a:pPr marL="457200" indent="-457200">
              <a:buAutoNum type="arabicPeriod"/>
            </a:pPr>
            <a:r>
              <a:rPr lang="mk-MK" sz="2400" dirty="0" smtClean="0">
                <a:latin typeface="Arial" panose="020B0604020202020204" pitchFamily="34" charset="0"/>
                <a:cs typeface="Arial" panose="020B0604020202020204" pitchFamily="34" charset="0"/>
              </a:rPr>
              <a:t>Подигнување на исправена нога</a:t>
            </a:r>
          </a:p>
          <a:p>
            <a:pPr marL="457200" indent="-457200">
              <a:buAutoNum type="arabicPeriod"/>
            </a:pPr>
            <a:r>
              <a:rPr lang="mk-MK" sz="2400" dirty="0" smtClean="0">
                <a:latin typeface="Arial" panose="020B0604020202020204" pitchFamily="34" charset="0"/>
                <a:cs typeface="Arial" panose="020B0604020202020204" pitchFamily="34" charset="0"/>
              </a:rPr>
              <a:t>Флексија на коленото наспроти отпор</a:t>
            </a:r>
          </a:p>
          <a:p>
            <a:pPr marL="457200" indent="-457200">
              <a:buAutoNum type="arabicPeriod"/>
            </a:pPr>
            <a:r>
              <a:rPr lang="en-US" sz="2400" dirty="0" smtClean="0">
                <a:latin typeface="Arial" panose="020B0604020202020204" pitchFamily="34" charset="0"/>
                <a:cs typeface="Arial" panose="020B0604020202020204" pitchFamily="34" charset="0"/>
              </a:rPr>
              <a:t>Slump </a:t>
            </a:r>
            <a:r>
              <a:rPr lang="mk-MK" sz="2400" dirty="0" smtClean="0">
                <a:latin typeface="Arial" panose="020B0604020202020204" pitchFamily="34" charset="0"/>
                <a:cs typeface="Arial" panose="020B0604020202020204" pitchFamily="34" charset="0"/>
              </a:rPr>
              <a:t>тест</a:t>
            </a:r>
          </a:p>
          <a:p>
            <a:pPr marL="457200" indent="-457200">
              <a:buAutoNum type="arabicPeriod"/>
            </a:pPr>
            <a:endParaRPr lang="mk-MK" sz="2400" dirty="0" smtClean="0">
              <a:latin typeface="Arial" panose="020B0604020202020204" pitchFamily="34" charset="0"/>
              <a:cs typeface="Arial" panose="020B0604020202020204" pitchFamily="34" charset="0"/>
            </a:endParaRPr>
          </a:p>
          <a:p>
            <a:pPr marL="457200" indent="-457200">
              <a:buAutoNum type="arabicPeriod"/>
            </a:pPr>
            <a:endParaRPr lang="en-GB" sz="2400" dirty="0">
              <a:latin typeface="Arial" panose="020B0604020202020204" pitchFamily="34" charset="0"/>
              <a:cs typeface="Arial" panose="020B0604020202020204" pitchFamily="34" charset="0"/>
            </a:endParaRPr>
          </a:p>
        </p:txBody>
      </p:sp>
      <p:pic>
        <p:nvPicPr>
          <p:cNvPr id="7" name="Picture 6" descr="Straight leg raise"/>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2743200" cy="2819400"/>
          </a:xfrm>
          <a:prstGeom prst="rect">
            <a:avLst/>
          </a:prstGeom>
          <a:noFill/>
          <a:ln>
            <a:noFill/>
          </a:ln>
        </p:spPr>
      </p:pic>
      <p:pic>
        <p:nvPicPr>
          <p:cNvPr id="8" name="Picture 7" descr="Resisted flexion"/>
          <p:cNvPicPr/>
          <p:nvPr/>
        </p:nvPicPr>
        <p:blipFill>
          <a:blip r:embed="rId4">
            <a:extLst>
              <a:ext uri="{28A0092B-C50C-407E-A947-70E740481C1C}">
                <a14:useLocalDpi xmlns:a14="http://schemas.microsoft.com/office/drawing/2010/main" val="0"/>
              </a:ext>
            </a:extLst>
          </a:blip>
          <a:srcRect/>
          <a:stretch>
            <a:fillRect/>
          </a:stretch>
        </p:blipFill>
        <p:spPr bwMode="auto">
          <a:xfrm>
            <a:off x="4689348" y="2667000"/>
            <a:ext cx="2755900" cy="2714625"/>
          </a:xfrm>
          <a:prstGeom prst="rect">
            <a:avLst/>
          </a:prstGeom>
          <a:noFill/>
          <a:ln>
            <a:noFill/>
          </a:ln>
        </p:spPr>
      </p:pic>
      <p:pic>
        <p:nvPicPr>
          <p:cNvPr id="9" name="Picture 8" descr="Slump test"/>
          <p:cNvPicPr/>
          <p:nvPr/>
        </p:nvPicPr>
        <p:blipFill>
          <a:blip r:embed="rId5">
            <a:extLst>
              <a:ext uri="{28A0092B-C50C-407E-A947-70E740481C1C}">
                <a14:useLocalDpi xmlns:a14="http://schemas.microsoft.com/office/drawing/2010/main" val="0"/>
              </a:ext>
            </a:extLst>
          </a:blip>
          <a:srcRect/>
          <a:stretch>
            <a:fillRect/>
          </a:stretch>
        </p:blipFill>
        <p:spPr bwMode="auto">
          <a:xfrm>
            <a:off x="5114924" y="3129280"/>
            <a:ext cx="2904871" cy="3042920"/>
          </a:xfrm>
          <a:prstGeom prst="rect">
            <a:avLst/>
          </a:prstGeom>
          <a:noFill/>
          <a:ln>
            <a:noFill/>
          </a:ln>
        </p:spPr>
      </p:pic>
    </p:spTree>
    <p:extLst>
      <p:ext uri="{BB962C8B-B14F-4D97-AF65-F5344CB8AC3E}">
        <p14:creationId xmlns:p14="http://schemas.microsoft.com/office/powerpoint/2010/main" val="14585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mk-MK" sz="3200" dirty="0" smtClean="0">
                <a:latin typeface="Arial" panose="020B0604020202020204" pitchFamily="34" charset="0"/>
                <a:cs typeface="Arial" panose="020B0604020202020204" pitchFamily="34" charset="0"/>
              </a:rPr>
              <a:t>Задна ложа – третман</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234696" y="2057400"/>
            <a:ext cx="8531352" cy="4495800"/>
          </a:xfrm>
        </p:spPr>
        <p:txBody>
          <a:bodyPr>
            <a:normAutofit/>
          </a:bodyPr>
          <a:lstStyle/>
          <a:p>
            <a:pPr marL="457200" indent="-457200">
              <a:buAutoNum type="arabicPeriod"/>
            </a:pPr>
            <a:endParaRPr lang="mk-MK" sz="2400" dirty="0" smtClean="0">
              <a:latin typeface="Arial" panose="020B0604020202020204" pitchFamily="34" charset="0"/>
              <a:cs typeface="Arial" panose="020B0604020202020204" pitchFamily="34" charset="0"/>
            </a:endParaRPr>
          </a:p>
          <a:p>
            <a:pPr marL="457200" indent="-457200">
              <a:buAutoNum type="arabicPeriod"/>
            </a:pPr>
            <a:r>
              <a:rPr lang="mk-MK" sz="2400" dirty="0" smtClean="0">
                <a:latin typeface="Arial" panose="020B0604020202020204" pitchFamily="34" charset="0"/>
                <a:cs typeface="Arial" panose="020B0604020202020204" pitchFamily="34" charset="0"/>
              </a:rPr>
              <a:t>Акутен третман = </a:t>
            </a:r>
            <a:r>
              <a:rPr lang="en-US" sz="2400" dirty="0" smtClean="0">
                <a:latin typeface="Arial" panose="020B0604020202020204" pitchFamily="34" charset="0"/>
                <a:cs typeface="Arial" panose="020B0604020202020204" pitchFamily="34" charset="0"/>
              </a:rPr>
              <a:t>RICE, </a:t>
            </a:r>
          </a:p>
          <a:p>
            <a:pPr marL="320040" lvl="1" indent="0">
              <a:buNone/>
            </a:pPr>
            <a:r>
              <a:rPr lang="en-US" sz="2100" dirty="0">
                <a:latin typeface="Arial" panose="020B0604020202020204" pitchFamily="34" charset="0"/>
                <a:cs typeface="Arial" panose="020B0604020202020204" pitchFamily="34" charset="0"/>
              </a:rPr>
              <a:t> </a:t>
            </a:r>
            <a:r>
              <a:rPr lang="en-US" sz="2100" dirty="0" smtClean="0">
                <a:latin typeface="Arial" panose="020B0604020202020204" pitchFamily="34" charset="0"/>
                <a:cs typeface="Arial" panose="020B0604020202020204" pitchFamily="34" charset="0"/>
              </a:rPr>
              <a:t>        </a:t>
            </a:r>
            <a:r>
              <a:rPr lang="mk-MK" sz="2100" dirty="0" smtClean="0">
                <a:latin typeface="Arial" panose="020B0604020202020204" pitchFamily="34" charset="0"/>
                <a:cs typeface="Arial" panose="020B0604020202020204" pitchFamily="34" charset="0"/>
              </a:rPr>
              <a:t>мирување, без трчање (3-4д.)</a:t>
            </a:r>
            <a:endParaRPr lang="en-US" sz="2100" dirty="0" smtClean="0">
              <a:latin typeface="Arial" panose="020B0604020202020204" pitchFamily="34" charset="0"/>
              <a:cs typeface="Arial" panose="020B0604020202020204" pitchFamily="34" charset="0"/>
            </a:endParaRPr>
          </a:p>
          <a:p>
            <a:pPr marL="457200" indent="-457200">
              <a:buFont typeface="+mj-lt"/>
              <a:buAutoNum type="arabicPeriod"/>
            </a:pPr>
            <a:r>
              <a:rPr lang="mk-MK" sz="2400" dirty="0" smtClean="0">
                <a:latin typeface="Arial" panose="020B0604020202020204" pitchFamily="34" charset="0"/>
                <a:cs typeface="Arial" panose="020B0604020202020204" pitchFamily="34" charset="0"/>
              </a:rPr>
              <a:t>Субакутна фаза</a:t>
            </a:r>
          </a:p>
          <a:p>
            <a:pPr marL="320040" lvl="1" indent="0">
              <a:buNone/>
            </a:pPr>
            <a:r>
              <a:rPr lang="en-US" sz="2100" dirty="0" smtClean="0">
                <a:latin typeface="Arial" panose="020B0604020202020204" pitchFamily="34" charset="0"/>
                <a:cs typeface="Arial" panose="020B0604020202020204" pitchFamily="34" charset="0"/>
              </a:rPr>
              <a:t>        - </a:t>
            </a:r>
            <a:r>
              <a:rPr lang="mk-MK" sz="2100" dirty="0" smtClean="0">
                <a:latin typeface="Arial" panose="020B0604020202020204" pitchFamily="34" charset="0"/>
                <a:cs typeface="Arial" panose="020B0604020202020204" pitchFamily="34" charset="0"/>
              </a:rPr>
              <a:t>Гр.1 =1-10 дена, Гр.2 = 2-3 недели, Гр.3 </a:t>
            </a:r>
            <a:r>
              <a:rPr lang="en-GB" sz="2100" dirty="0" smtClean="0">
                <a:latin typeface="Arial" panose="020B0604020202020204" pitchFamily="34" charset="0"/>
                <a:cs typeface="Arial" panose="020B0604020202020204" pitchFamily="34" charset="0"/>
              </a:rPr>
              <a:t>= </a:t>
            </a:r>
            <a:r>
              <a:rPr lang="mk-MK" sz="2100" dirty="0" smtClean="0">
                <a:latin typeface="Arial" panose="020B0604020202020204" pitchFamily="34" charset="0"/>
                <a:cs typeface="Arial" panose="020B0604020202020204" pitchFamily="34" charset="0"/>
              </a:rPr>
              <a:t>3-8 недели, </a:t>
            </a:r>
            <a:r>
              <a:rPr lang="en-GB" sz="2100" dirty="0" smtClean="0">
                <a:latin typeface="Arial" panose="020B0604020202020204" pitchFamily="34" charset="0"/>
                <a:cs typeface="Arial" panose="020B0604020202020204" pitchFamily="34" charset="0"/>
              </a:rPr>
              <a:t>Op.↑</a:t>
            </a:r>
            <a:endParaRPr lang="mk-MK" sz="2100" dirty="0" smtClean="0">
              <a:latin typeface="Arial" panose="020B0604020202020204" pitchFamily="34" charset="0"/>
              <a:cs typeface="Arial" panose="020B0604020202020204" pitchFamily="34" charset="0"/>
            </a:endParaRPr>
          </a:p>
          <a:p>
            <a:pPr marL="0" indent="0">
              <a:buNone/>
            </a:pPr>
            <a:r>
              <a:rPr lang="en-GB" sz="2400" dirty="0" smtClean="0">
                <a:latin typeface="Arial" panose="020B0604020202020204" pitchFamily="34" charset="0"/>
                <a:cs typeface="Arial" panose="020B0604020202020204" pitchFamily="34" charset="0"/>
              </a:rPr>
              <a:t>	- </a:t>
            </a:r>
            <a:r>
              <a:rPr lang="mk-MK" sz="2000" dirty="0" smtClean="0">
                <a:latin typeface="Arial" panose="020B0604020202020204" pitchFamily="34" charset="0"/>
                <a:cs typeface="Arial" panose="020B0604020202020204" pitchFamily="34" charset="0"/>
              </a:rPr>
              <a:t>топло/ладно, електротерапија (УЗ, ласер), спортска 	масажа, </a:t>
            </a:r>
            <a:endParaRPr lang="en-US" sz="2000" dirty="0" smtClean="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истегнување, лесно трчање 5мин</a:t>
            </a:r>
            <a:endParaRPr lang="mk-MK" sz="2400" dirty="0" smtClean="0">
              <a:latin typeface="Arial" panose="020B0604020202020204" pitchFamily="34" charset="0"/>
              <a:cs typeface="Arial" panose="020B0604020202020204" pitchFamily="34" charset="0"/>
            </a:endParaRPr>
          </a:p>
          <a:p>
            <a:pPr marL="457200" indent="-457200">
              <a:buFont typeface="+mj-lt"/>
              <a:buAutoNum type="arabicPeriod" startAt="3"/>
            </a:pPr>
            <a:r>
              <a:rPr lang="mk-MK" sz="2400" dirty="0" smtClean="0">
                <a:latin typeface="Arial" panose="020B0604020202020204" pitchFamily="34" charset="0"/>
                <a:cs typeface="Arial" panose="020B0604020202020204" pitchFamily="34" charset="0"/>
              </a:rPr>
              <a:t>Финална фаза, трае до </a:t>
            </a:r>
            <a:r>
              <a:rPr lang="en-US" sz="2400" dirty="0" smtClean="0">
                <a:latin typeface="Arial" panose="020B0604020202020204" pitchFamily="34" charset="0"/>
                <a:cs typeface="Arial" panose="020B0604020202020204" pitchFamily="34" charset="0"/>
              </a:rPr>
              <a:t>full fitness</a:t>
            </a:r>
            <a:r>
              <a:rPr lang="en-GB" sz="2400" dirty="0" smtClean="0">
                <a:latin typeface="Arial" panose="020B0604020202020204" pitchFamily="34" charset="0"/>
                <a:cs typeface="Arial" panose="020B0604020202020204" pitchFamily="34" charset="0"/>
              </a:rPr>
              <a:t> </a:t>
            </a:r>
          </a:p>
          <a:p>
            <a:pPr marL="320040" lvl="1" indent="0">
              <a:buNone/>
            </a:pPr>
            <a:r>
              <a:rPr lang="mk-MK" sz="2100" dirty="0" smtClean="0">
                <a:latin typeface="Arial" panose="020B0604020202020204" pitchFamily="34" charset="0"/>
                <a:cs typeface="Arial" panose="020B0604020202020204" pitchFamily="34" charset="0"/>
              </a:rPr>
              <a:t>	</a:t>
            </a:r>
            <a:r>
              <a:rPr lang="en-US" sz="2100" dirty="0" smtClean="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топло, длабока масажа</a:t>
            </a:r>
          </a:p>
          <a:p>
            <a:pPr marL="320040" lvl="1" indent="0">
              <a:buNone/>
            </a:pPr>
            <a:r>
              <a:rPr lang="mk-MK" sz="2000" dirty="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 </a:t>
            </a:r>
            <a:r>
              <a:rPr lang="mk-MK" sz="2000" dirty="0">
                <a:latin typeface="Arial" panose="020B0604020202020204" pitchFamily="34" charset="0"/>
                <a:cs typeface="Arial" panose="020B0604020202020204" pitchFamily="34" charset="0"/>
              </a:rPr>
              <a:t>п</a:t>
            </a:r>
            <a:r>
              <a:rPr lang="mk-MK" sz="2000" dirty="0" smtClean="0">
                <a:latin typeface="Arial" panose="020B0604020202020204" pitchFamily="34" charset="0"/>
                <a:cs typeface="Arial" panose="020B0604020202020204" pitchFamily="34" charset="0"/>
              </a:rPr>
              <a:t>рограм за зајакнување, истегнување </a:t>
            </a:r>
            <a:endParaRPr lang="mk-MK" sz="2100" dirty="0" smtClean="0">
              <a:latin typeface="Arial" panose="020B0604020202020204" pitchFamily="34" charset="0"/>
              <a:cs typeface="Arial" panose="020B0604020202020204" pitchFamily="34" charset="0"/>
            </a:endParaRPr>
          </a:p>
          <a:p>
            <a:pPr marL="457200" indent="-457200">
              <a:buFont typeface="+mj-lt"/>
              <a:buAutoNum type="arabicPeriod" startAt="3"/>
            </a:pPr>
            <a:endParaRPr lang="mk-MK" sz="2400" dirty="0" smtClean="0">
              <a:latin typeface="Arial" panose="020B0604020202020204" pitchFamily="34" charset="0"/>
              <a:cs typeface="Arial" panose="020B0604020202020204" pitchFamily="34" charset="0"/>
            </a:endParaRPr>
          </a:p>
          <a:p>
            <a:pPr marL="0" indent="0">
              <a:buNone/>
            </a:pPr>
            <a:endParaRPr lang="mk-MK" sz="2400" dirty="0" smtClean="0">
              <a:latin typeface="Arial" panose="020B0604020202020204" pitchFamily="34" charset="0"/>
              <a:cs typeface="Arial" panose="020B0604020202020204" pitchFamily="34" charset="0"/>
            </a:endParaRPr>
          </a:p>
          <a:p>
            <a:pPr marL="457200" indent="-457200">
              <a:buAutoNum type="arabicPeriod"/>
            </a:pP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77168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mk-MK" sz="3200" dirty="0" smtClean="0">
                <a:latin typeface="Arial" panose="020B0604020202020204" pitchFamily="34" charset="0"/>
                <a:cs typeface="Arial" panose="020B0604020202020204" pitchFamily="34" charset="0"/>
              </a:rPr>
              <a:t>Задна ложа – превенција</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234696" y="2057400"/>
            <a:ext cx="3880104" cy="4495800"/>
          </a:xfrm>
        </p:spPr>
        <p:txBody>
          <a:bodyPr>
            <a:normAutofit/>
          </a:bodyPr>
          <a:lstStyle/>
          <a:p>
            <a:pPr marL="457200" indent="-457200">
              <a:buAutoNum type="arabicPeriod"/>
            </a:pPr>
            <a:endParaRPr lang="mk-MK" sz="2400" dirty="0" smtClean="0">
              <a:latin typeface="Arial" panose="020B0604020202020204" pitchFamily="34" charset="0"/>
              <a:cs typeface="Arial" panose="020B0604020202020204" pitchFamily="34" charset="0"/>
            </a:endParaRPr>
          </a:p>
          <a:p>
            <a:pPr marL="457200" indent="-457200">
              <a:buAutoNum type="arabicPeriod"/>
            </a:pPr>
            <a:endParaRPr lang="mk-MK" sz="2400" dirty="0" smtClean="0">
              <a:latin typeface="Arial" panose="020B0604020202020204" pitchFamily="34" charset="0"/>
              <a:cs typeface="Arial" panose="020B0604020202020204" pitchFamily="34" charset="0"/>
            </a:endParaRPr>
          </a:p>
          <a:p>
            <a:pPr marL="457200" indent="-457200">
              <a:buAutoNum type="arabicPeriod"/>
            </a:pPr>
            <a:endParaRPr lang="mk-MK" sz="2400" dirty="0" smtClean="0">
              <a:latin typeface="Arial" panose="020B0604020202020204" pitchFamily="34" charset="0"/>
              <a:cs typeface="Arial" panose="020B0604020202020204" pitchFamily="34" charset="0"/>
            </a:endParaRPr>
          </a:p>
          <a:p>
            <a:pPr marL="457200" indent="-457200">
              <a:buAutoNum type="arabicPeriod"/>
            </a:pPr>
            <a:endParaRPr lang="en-GB" sz="2400" dirty="0">
              <a:latin typeface="Arial" panose="020B0604020202020204" pitchFamily="34" charset="0"/>
              <a:cs typeface="Arial" panose="020B0604020202020204" pitchFamily="34" charset="0"/>
            </a:endParaRPr>
          </a:p>
        </p:txBody>
      </p:sp>
      <p:sp>
        <p:nvSpPr>
          <p:cNvPr id="4" name="TextBox 3"/>
          <p:cNvSpPr txBox="1"/>
          <p:nvPr/>
        </p:nvSpPr>
        <p:spPr>
          <a:xfrm>
            <a:off x="762000" y="2133600"/>
            <a:ext cx="8015720" cy="1477328"/>
          </a:xfrm>
          <a:prstGeom prst="rect">
            <a:avLst/>
          </a:prstGeom>
          <a:noFill/>
        </p:spPr>
        <p:txBody>
          <a:bodyPr wrap="none" rtlCol="0">
            <a:spAutoFit/>
          </a:bodyPr>
          <a:lstStyle/>
          <a:p>
            <a:pPr marL="342900" indent="-342900">
              <a:buAutoNum type="arabicPeriod"/>
            </a:pPr>
            <a:r>
              <a:rPr lang="mk-MK" dirty="0" smtClean="0"/>
              <a:t>ЗАГРЕВАЊЕ</a:t>
            </a:r>
          </a:p>
          <a:p>
            <a:pPr marL="342900" indent="-342900">
              <a:buAutoNum type="arabicPeriod"/>
            </a:pPr>
            <a:r>
              <a:rPr lang="mk-MK" dirty="0" smtClean="0"/>
              <a:t>ФЛЕКСИБИЛНОСТ  (истегнување, спортска масажа, мин.  80ст со права нога)</a:t>
            </a:r>
          </a:p>
          <a:p>
            <a:pPr marL="342900" indent="-342900">
              <a:buAutoNum type="arabicPeriod"/>
            </a:pPr>
            <a:r>
              <a:rPr lang="mk-MK" dirty="0" smtClean="0"/>
              <a:t>СИЛА</a:t>
            </a:r>
          </a:p>
          <a:p>
            <a:pPr marL="342900" indent="-342900">
              <a:buAutoNum type="arabicPeriod"/>
            </a:pPr>
            <a:r>
              <a:rPr lang="mk-MK" dirty="0" smtClean="0"/>
              <a:t>ИЗДРЖЛИВОСТ (избегнување на замор во последни минути)</a:t>
            </a:r>
          </a:p>
          <a:p>
            <a:pPr marL="342900" indent="-342900">
              <a:buAutoNum type="arabicPeriod"/>
            </a:pPr>
            <a:r>
              <a:rPr lang="mk-MK" dirty="0" smtClean="0"/>
              <a:t>Компресивни шорцеви</a:t>
            </a:r>
            <a:endParaRPr lang="en-GB" dirty="0"/>
          </a:p>
        </p:txBody>
      </p:sp>
      <p:pic>
        <p:nvPicPr>
          <p:cNvPr id="5" name="Picture 4" descr="Hamstring strength"/>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832860"/>
            <a:ext cx="2895600" cy="2720340"/>
          </a:xfrm>
          <a:prstGeom prst="rect">
            <a:avLst/>
          </a:prstGeom>
          <a:noFill/>
          <a:ln>
            <a:noFill/>
          </a:ln>
        </p:spPr>
      </p:pic>
      <p:pic>
        <p:nvPicPr>
          <p:cNvPr id="6" name="Picture 5" descr="Hamstring flexibility"/>
          <p:cNvPicPr/>
          <p:nvPr/>
        </p:nvPicPr>
        <p:blipFill>
          <a:blip r:embed="rId4">
            <a:extLst>
              <a:ext uri="{28A0092B-C50C-407E-A947-70E740481C1C}">
                <a14:useLocalDpi xmlns:a14="http://schemas.microsoft.com/office/drawing/2010/main" val="0"/>
              </a:ext>
            </a:extLst>
          </a:blip>
          <a:srcRect/>
          <a:stretch>
            <a:fillRect/>
          </a:stretch>
        </p:blipFill>
        <p:spPr bwMode="auto">
          <a:xfrm>
            <a:off x="1371600" y="3906847"/>
            <a:ext cx="2497074" cy="2418735"/>
          </a:xfrm>
          <a:prstGeom prst="rect">
            <a:avLst/>
          </a:prstGeom>
          <a:noFill/>
          <a:ln>
            <a:noFill/>
          </a:ln>
        </p:spPr>
      </p:pic>
    </p:spTree>
    <p:extLst>
      <p:ext uri="{BB962C8B-B14F-4D97-AF65-F5344CB8AC3E}">
        <p14:creationId xmlns:p14="http://schemas.microsoft.com/office/powerpoint/2010/main" val="174700349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400" dirty="0" smtClean="0">
                <a:latin typeface="Arial" panose="020B0604020202020204" pitchFamily="34" charset="0"/>
                <a:cs typeface="Arial" panose="020B0604020202020204" pitchFamily="34" charset="0"/>
              </a:rPr>
              <a:t>МУСКУЛНА ПОВРЕДА НА ЗАДНАТА СТРАНА </a:t>
            </a:r>
            <a:br>
              <a:rPr lang="mk-MK" sz="2400" dirty="0" smtClean="0">
                <a:latin typeface="Arial" panose="020B0604020202020204" pitchFamily="34" charset="0"/>
                <a:cs typeface="Arial" panose="020B0604020202020204" pitchFamily="34" charset="0"/>
              </a:rPr>
            </a:br>
            <a:r>
              <a:rPr lang="mk-MK" sz="2400" dirty="0" smtClean="0">
                <a:latin typeface="Arial" panose="020B0604020202020204" pitchFamily="34" charset="0"/>
                <a:cs typeface="Arial" panose="020B0604020202020204" pitchFamily="34" charset="0"/>
              </a:rPr>
              <a:t>НА НАДКОЛЕНИЦАТА</a:t>
            </a:r>
            <a:endParaRPr lang="en-GB" sz="2400" dirty="0">
              <a:latin typeface="Arial" panose="020B0604020202020204" pitchFamily="34" charset="0"/>
              <a:cs typeface="Arial" panose="020B0604020202020204" pitchFamily="34" charset="0"/>
            </a:endParaRPr>
          </a:p>
        </p:txBody>
      </p:sp>
      <p:pic>
        <p:nvPicPr>
          <p:cNvPr id="6" name="Hamstring pad">
            <a:hlinkClick r:id="" action="ppaction://media"/>
          </p:cNvPr>
          <p:cNvPicPr>
            <a:picLocks noGrp="1" noChangeAspect="1"/>
          </p:cNvPicPr>
          <p:nvPr>
            <p:ph sz="quarter" idx="1"/>
            <a:videoFile r:link="rId2"/>
            <p:extLst>
              <p:ext uri="{DAA4B4D4-6D71-4841-9C94-3DE7FCFB9230}">
                <p14:media xmlns:p14="http://schemas.microsoft.com/office/powerpoint/2010/main" r:embed="rId1"/>
              </p:ext>
            </p:extLst>
          </p:nvPr>
        </p:nvPicPr>
        <p:blipFill>
          <a:blip r:embed="rId4"/>
          <a:stretch>
            <a:fillRect/>
          </a:stretch>
        </p:blipFill>
        <p:spPr>
          <a:xfrm>
            <a:off x="612648" y="1600200"/>
            <a:ext cx="7921752" cy="4462272"/>
          </a:xfrm>
        </p:spPr>
      </p:pic>
    </p:spTree>
    <p:extLst>
      <p:ext uri="{BB962C8B-B14F-4D97-AF65-F5344CB8AC3E}">
        <p14:creationId xmlns:p14="http://schemas.microsoft.com/office/powerpoint/2010/main" val="4044364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0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400" dirty="0" smtClean="0">
                <a:latin typeface="Arial" panose="020B0604020202020204" pitchFamily="34" charset="0"/>
                <a:cs typeface="Arial" panose="020B0604020202020204" pitchFamily="34" charset="0"/>
              </a:rPr>
              <a:t>МУСКУЛНА ПОВРЕДА НА ЗАДНАТА СТРАНА </a:t>
            </a:r>
            <a:br>
              <a:rPr lang="mk-MK" sz="2400" dirty="0" smtClean="0">
                <a:latin typeface="Arial" panose="020B0604020202020204" pitchFamily="34" charset="0"/>
                <a:cs typeface="Arial" panose="020B0604020202020204" pitchFamily="34" charset="0"/>
              </a:rPr>
            </a:br>
            <a:r>
              <a:rPr lang="mk-MK" sz="2400" dirty="0" smtClean="0">
                <a:latin typeface="Arial" panose="020B0604020202020204" pitchFamily="34" charset="0"/>
                <a:cs typeface="Arial" panose="020B0604020202020204" pitchFamily="34" charset="0"/>
              </a:rPr>
              <a:t>НА НАДКОЛЕНИЦАТА</a:t>
            </a:r>
            <a:endParaRPr lang="en-GB" sz="2400" dirty="0">
              <a:latin typeface="Arial" panose="020B0604020202020204" pitchFamily="34" charset="0"/>
              <a:cs typeface="Arial" panose="020B0604020202020204" pitchFamily="34" charset="0"/>
            </a:endParaRPr>
          </a:p>
        </p:txBody>
      </p:sp>
      <p:pic>
        <p:nvPicPr>
          <p:cNvPr id="4" name="Hamstring neodi">
            <a:hlinkClick r:id="" action="ppaction://media"/>
          </p:cNvPr>
          <p:cNvPicPr>
            <a:picLocks noGrp="1" noChangeAspect="1"/>
          </p:cNvPicPr>
          <p:nvPr>
            <p:ph sz="quarter" idx="1"/>
            <a:videoFile r:link="rId2"/>
            <p:extLst>
              <p:ext uri="{DAA4B4D4-6D71-4841-9C94-3DE7FCFB9230}">
                <p14:media xmlns:p14="http://schemas.microsoft.com/office/powerpoint/2010/main" r:embed="rId1"/>
              </p:ext>
            </p:extLst>
          </p:nvPr>
        </p:nvPicPr>
        <p:blipFill>
          <a:blip r:embed="rId4"/>
          <a:stretch>
            <a:fillRect/>
          </a:stretch>
        </p:blipFill>
        <p:spPr>
          <a:xfrm>
            <a:off x="700088" y="1600200"/>
            <a:ext cx="7980362" cy="4495800"/>
          </a:xfrm>
        </p:spPr>
      </p:pic>
    </p:spTree>
    <p:extLst>
      <p:ext uri="{BB962C8B-B14F-4D97-AF65-F5344CB8AC3E}">
        <p14:creationId xmlns:p14="http://schemas.microsoft.com/office/powerpoint/2010/main" val="10384462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mute="1">
                <p:cTn id="7" fill="hold" display="0">
                  <p:stCondLst>
                    <p:cond delay="indefinite"/>
                  </p:stCondLst>
                </p:cTn>
                <p:tgtEl>
                  <p:spTgt spid="4"/>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GB" dirty="0"/>
          </a:p>
        </p:txBody>
      </p:sp>
      <p:sp>
        <p:nvSpPr>
          <p:cNvPr id="3" name="Title 2"/>
          <p:cNvSpPr>
            <a:spLocks noGrp="1"/>
          </p:cNvSpPr>
          <p:nvPr>
            <p:ph type="title"/>
          </p:nvPr>
        </p:nvSpPr>
        <p:spPr/>
        <p:txBody>
          <a:bodyPr>
            <a:normAutofit/>
          </a:bodyPr>
          <a:lstStyle/>
          <a:p>
            <a:r>
              <a:rPr lang="mk-MK" sz="3600" dirty="0" smtClean="0">
                <a:latin typeface="Arial" panose="020B0604020202020204" pitchFamily="34" charset="0"/>
                <a:cs typeface="Arial" panose="020B0604020202020204" pitchFamily="34" charset="0"/>
              </a:rPr>
              <a:t>Предна </a:t>
            </a:r>
            <a:r>
              <a:rPr lang="mk-MK" sz="3600" dirty="0">
                <a:latin typeface="Arial" panose="020B0604020202020204" pitchFamily="34" charset="0"/>
                <a:cs typeface="Arial" panose="020B0604020202020204" pitchFamily="34" charset="0"/>
              </a:rPr>
              <a:t>ложа на надколеницата</a:t>
            </a:r>
            <a:endParaRPr lang="en-GB" sz="36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120" y="2743200"/>
            <a:ext cx="3733800" cy="4021836"/>
          </a:xfrm>
          <a:prstGeom prst="rect">
            <a:avLst/>
          </a:prstGeom>
        </p:spPr>
      </p:pic>
    </p:spTree>
    <p:extLst>
      <p:ext uri="{BB962C8B-B14F-4D97-AF65-F5344CB8AC3E}">
        <p14:creationId xmlns:p14="http://schemas.microsoft.com/office/powerpoint/2010/main" val="251492256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mk-MK" dirty="0" smtClean="0"/>
              <a:t>Квадрицепс</a:t>
            </a:r>
            <a:endParaRPr lang="en-GB" dirty="0"/>
          </a:p>
        </p:txBody>
      </p:sp>
      <p:pic>
        <p:nvPicPr>
          <p:cNvPr id="150530" name="Picture 2" descr="https://biosynchronistics.com/wp-content/uploads/2014/01/hamstring.jpg"/>
          <p:cNvPicPr>
            <a:picLocks noChangeAspect="1" noChangeArrowheads="1"/>
          </p:cNvPicPr>
          <p:nvPr/>
        </p:nvPicPr>
        <p:blipFill rotWithShape="1">
          <a:blip r:embed="rId3">
            <a:extLst>
              <a:ext uri="{28A0092B-C50C-407E-A947-70E740481C1C}">
                <a14:useLocalDpi xmlns:a14="http://schemas.microsoft.com/office/drawing/2010/main" val="0"/>
              </a:ext>
            </a:extLst>
          </a:blip>
          <a:srcRect l="53425" t="2884"/>
          <a:stretch/>
        </p:blipFill>
        <p:spPr bwMode="auto">
          <a:xfrm>
            <a:off x="618156" y="1600200"/>
            <a:ext cx="2590800" cy="5132070"/>
          </a:xfrm>
          <a:prstGeom prst="rect">
            <a:avLst/>
          </a:prstGeom>
          <a:noFill/>
          <a:extLst>
            <a:ext uri="{909E8E84-426E-40DD-AFC4-6F175D3DCCD1}">
              <a14:hiddenFill xmlns:a14="http://schemas.microsoft.com/office/drawing/2010/main">
                <a:solidFill>
                  <a:srgbClr val="FFFFFF"/>
                </a:solidFill>
              </a14:hiddenFill>
            </a:ext>
          </a:extLst>
        </p:spPr>
      </p:pic>
      <p:pic>
        <p:nvPicPr>
          <p:cNvPr id="166916" name="Picture 4" descr="http://www.daiseypt.com/image2/anatomy/Quadriceps.gif"/>
          <p:cNvPicPr>
            <a:picLocks noGrp="1" noChangeAspect="1" noChangeArrowheads="1"/>
          </p:cNvPicPr>
          <p:nvPr>
            <p:ph sz="quarter" idx="1"/>
          </p:nvPr>
        </p:nvPicPr>
        <p:blipFill rotWithShape="1">
          <a:blip r:embed="rId4">
            <a:extLst>
              <a:ext uri="{28A0092B-C50C-407E-A947-70E740481C1C}">
                <a14:useLocalDpi xmlns:a14="http://schemas.microsoft.com/office/drawing/2010/main" val="0"/>
              </a:ext>
            </a:extLst>
          </a:blip>
          <a:srcRect l="93" t="20779" r="-2326" b="9090"/>
          <a:stretch/>
        </p:blipFill>
        <p:spPr bwMode="auto">
          <a:xfrm>
            <a:off x="4419600" y="1752600"/>
            <a:ext cx="4191000" cy="5148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7879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8358" y="120691"/>
            <a:ext cx="8153400" cy="990600"/>
          </a:xfrm>
        </p:spPr>
        <p:txBody>
          <a:bodyPr/>
          <a:lstStyle/>
          <a:p>
            <a:endParaRPr lang="en-GB"/>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050923" y="2788405"/>
            <a:ext cx="2619375" cy="1743075"/>
          </a:xfrm>
        </p:spPr>
      </p:pic>
      <p:pic>
        <p:nvPicPr>
          <p:cNvPr id="5"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2136" y="5029200"/>
            <a:ext cx="2677212" cy="1667386"/>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13852" y="5019830"/>
            <a:ext cx="2521284" cy="1676756"/>
          </a:xfrm>
          <a:prstGeom prst="rect">
            <a:avLst/>
          </a:prstGeom>
        </p:spPr>
      </p:pic>
      <p:pic>
        <p:nvPicPr>
          <p:cNvPr id="7" name="Picture 4" descr="Image result for quadriceps injury in football"/>
          <p:cNvPicPr>
            <a:picLocks noChangeAspect="1" noChangeArrowheads="1"/>
          </p:cNvPicPr>
          <p:nvPr/>
        </p:nvPicPr>
        <p:blipFill rotWithShape="1">
          <a:blip r:embed="rId6">
            <a:extLst>
              <a:ext uri="{28A0092B-C50C-407E-A947-70E740481C1C}">
                <a14:useLocalDpi xmlns:a14="http://schemas.microsoft.com/office/drawing/2010/main" val="0"/>
              </a:ext>
            </a:extLst>
          </a:blip>
          <a:srcRect t="-149" r="52176" b="-1"/>
          <a:stretch/>
        </p:blipFill>
        <p:spPr bwMode="auto">
          <a:xfrm>
            <a:off x="4913852" y="1331080"/>
            <a:ext cx="3046952" cy="3200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5498" y="1631930"/>
            <a:ext cx="7627409" cy="3416320"/>
          </a:xfrm>
          <a:prstGeom prst="rect">
            <a:avLst/>
          </a:prstGeom>
          <a:noFill/>
        </p:spPr>
        <p:txBody>
          <a:bodyPr wrap="none" rtlCol="0">
            <a:spAutoFit/>
          </a:bodyPr>
          <a:lstStyle/>
          <a:p>
            <a:r>
              <a:rPr lang="mk-MK" dirty="0" smtClean="0">
                <a:solidFill>
                  <a:srgbClr val="FF0000"/>
                </a:solidFill>
                <a:latin typeface="Arial" panose="020B0604020202020204" pitchFamily="34" charset="0"/>
                <a:cs typeface="Arial" panose="020B0604020202020204" pitchFamily="34" charset="0"/>
              </a:rPr>
              <a:t>Механизам на повреда</a:t>
            </a:r>
          </a:p>
          <a:p>
            <a:r>
              <a:rPr lang="mk-MK" dirty="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 шут</a:t>
            </a:r>
          </a:p>
          <a:p>
            <a:r>
              <a:rPr lang="mk-MK" dirty="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 тренинг и натпревар</a:t>
            </a:r>
            <a:endParaRPr lang="en-GB" dirty="0" smtClean="0">
              <a:latin typeface="Arial" panose="020B0604020202020204" pitchFamily="34" charset="0"/>
              <a:cs typeface="Arial" panose="020B0604020202020204" pitchFamily="34" charset="0"/>
            </a:endParaRPr>
          </a:p>
          <a:p>
            <a:r>
              <a:rPr lang="en-GB" dirty="0" smtClean="0">
                <a:solidFill>
                  <a:srgbClr val="FF0000"/>
                </a:solidFill>
                <a:latin typeface="Arial" panose="020B0604020202020204" pitchFamily="34" charset="0"/>
                <a:cs typeface="Arial" panose="020B0604020202020204" pitchFamily="34" charset="0"/>
              </a:rPr>
              <a:t>                M.BICEPS FEMORIS</a:t>
            </a:r>
          </a:p>
          <a:p>
            <a:endParaRPr lang="en-GB" dirty="0">
              <a:solidFill>
                <a:srgbClr val="FF0000"/>
              </a:solidFill>
              <a:latin typeface="Arial" panose="020B0604020202020204" pitchFamily="34" charset="0"/>
              <a:cs typeface="Arial" panose="020B0604020202020204" pitchFamily="34" charset="0"/>
            </a:endParaRPr>
          </a:p>
          <a:p>
            <a:endParaRPr lang="en-GB" dirty="0" smtClean="0">
              <a:solidFill>
                <a:srgbClr val="FF0000"/>
              </a:solidFill>
              <a:latin typeface="Arial" panose="020B0604020202020204" pitchFamily="34" charset="0"/>
              <a:cs typeface="Arial" panose="020B0604020202020204" pitchFamily="34" charset="0"/>
            </a:endParaRPr>
          </a:p>
          <a:p>
            <a:endParaRPr lang="en-GB" dirty="0">
              <a:solidFill>
                <a:srgbClr val="FF0000"/>
              </a:solidFill>
              <a:latin typeface="Arial" panose="020B0604020202020204" pitchFamily="34" charset="0"/>
              <a:cs typeface="Arial" panose="020B0604020202020204" pitchFamily="34" charset="0"/>
            </a:endParaRPr>
          </a:p>
          <a:p>
            <a:endParaRPr lang="en-GB" dirty="0" smtClean="0">
              <a:solidFill>
                <a:srgbClr val="FF0000"/>
              </a:solidFill>
              <a:latin typeface="Arial" panose="020B0604020202020204" pitchFamily="34" charset="0"/>
              <a:cs typeface="Arial" panose="020B0604020202020204" pitchFamily="34" charset="0"/>
            </a:endParaRPr>
          </a:p>
          <a:p>
            <a:endParaRPr lang="en-GB" dirty="0">
              <a:solidFill>
                <a:srgbClr val="FF0000"/>
              </a:solidFill>
              <a:latin typeface="Arial" panose="020B0604020202020204" pitchFamily="34" charset="0"/>
              <a:cs typeface="Arial" panose="020B0604020202020204" pitchFamily="34" charset="0"/>
            </a:endParaRPr>
          </a:p>
          <a:p>
            <a:endParaRPr lang="en-GB" dirty="0" smtClean="0">
              <a:solidFill>
                <a:srgbClr val="FF0000"/>
              </a:solidFill>
              <a:latin typeface="Arial" panose="020B0604020202020204" pitchFamily="34" charset="0"/>
              <a:cs typeface="Arial" panose="020B0604020202020204" pitchFamily="34" charset="0"/>
            </a:endParaRPr>
          </a:p>
          <a:p>
            <a:endParaRPr lang="en-GB" dirty="0">
              <a:solidFill>
                <a:srgbClr val="FF0000"/>
              </a:solidFill>
              <a:latin typeface="Arial" panose="020B0604020202020204" pitchFamily="34" charset="0"/>
              <a:cs typeface="Arial" panose="020B0604020202020204" pitchFamily="34" charset="0"/>
            </a:endParaRPr>
          </a:p>
          <a:p>
            <a:r>
              <a:rPr lang="mk-MK" dirty="0" smtClean="0">
                <a:latin typeface="Arial" panose="020B0604020202020204" pitchFamily="34" charset="0"/>
                <a:cs typeface="Arial" panose="020B0604020202020204" pitchFamily="34" charset="0"/>
              </a:rPr>
              <a:t>                                         </a:t>
            </a:r>
            <a:r>
              <a:rPr lang="en-GB" dirty="0" smtClean="0">
                <a:latin typeface="Arial" panose="020B0604020202020204" pitchFamily="34" charset="0"/>
                <a:cs typeface="Arial" panose="020B0604020202020204" pitchFamily="34" charset="0"/>
              </a:rPr>
              <a:t>- </a:t>
            </a:r>
            <a:r>
              <a:rPr lang="mk-MK" dirty="0" smtClean="0">
                <a:latin typeface="Arial" panose="020B0604020202020204" pitchFamily="34" charset="0"/>
                <a:cs typeface="Arial" panose="020B0604020202020204" pitchFamily="34" charset="0"/>
              </a:rPr>
              <a:t>Контузии             - Лацерации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733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mk-MK" sz="3600" dirty="0" smtClean="0"/>
              <a:t>Квадрицепс раскин</a:t>
            </a:r>
            <a:endParaRPr lang="en-GB" dirty="0"/>
          </a:p>
        </p:txBody>
      </p:sp>
      <p:sp>
        <p:nvSpPr>
          <p:cNvPr id="3" name="Content Placeholder 2"/>
          <p:cNvSpPr>
            <a:spLocks noGrp="1"/>
          </p:cNvSpPr>
          <p:nvPr>
            <p:ph sz="quarter" idx="1"/>
          </p:nvPr>
        </p:nvSpPr>
        <p:spPr>
          <a:xfrm>
            <a:off x="612648" y="1447801"/>
            <a:ext cx="8153400" cy="5322570"/>
          </a:xfrm>
        </p:spPr>
        <p:txBody>
          <a:bodyPr>
            <a:noAutofit/>
          </a:bodyPr>
          <a:lstStyle/>
          <a:p>
            <a:pPr marL="0" indent="0">
              <a:buNone/>
            </a:pPr>
            <a:r>
              <a:rPr lang="en-US" sz="2000" dirty="0" smtClean="0">
                <a:solidFill>
                  <a:srgbClr val="FF0000"/>
                </a:solidFill>
                <a:latin typeface="Arial" panose="020B0604020202020204" pitchFamily="34" charset="0"/>
                <a:cs typeface="Arial" panose="020B0604020202020204" pitchFamily="34" charset="0"/>
              </a:rPr>
              <a:t>Gr.1 </a:t>
            </a:r>
          </a:p>
          <a:p>
            <a:pPr marL="0" indent="0">
              <a:buNone/>
            </a:pPr>
            <a:r>
              <a:rPr lang="mk-MK" sz="2000" dirty="0" smtClean="0">
                <a:latin typeface="Arial" panose="020B0604020202020204" pitchFamily="34" charset="0"/>
                <a:cs typeface="Arial" panose="020B0604020202020204" pitchFamily="34" charset="0"/>
              </a:rPr>
              <a:t>	</a:t>
            </a:r>
            <a:r>
              <a:rPr lang="en-GB" sz="1800" dirty="0" smtClean="0">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дискомфорт, отежнато трчање</a:t>
            </a:r>
          </a:p>
          <a:p>
            <a:pPr marL="0" indent="0">
              <a:buNone/>
            </a:pPr>
            <a:r>
              <a:rPr lang="mk-MK" sz="1800" dirty="0" smtClean="0">
                <a:latin typeface="Arial" panose="020B0604020202020204" pitchFamily="34" charset="0"/>
                <a:cs typeface="Arial" panose="020B0604020202020204" pitchFamily="34" charset="0"/>
              </a:rPr>
              <a:t>	- палпабилна ареа на спазам</a:t>
            </a:r>
          </a:p>
          <a:p>
            <a:pPr marL="0" indent="0">
              <a:buNone/>
            </a:pPr>
            <a:r>
              <a:rPr lang="en-US" sz="2000" dirty="0" smtClean="0">
                <a:solidFill>
                  <a:srgbClr val="FF0000"/>
                </a:solidFill>
                <a:latin typeface="Arial" panose="020B0604020202020204" pitchFamily="34" charset="0"/>
                <a:cs typeface="Arial" panose="020B0604020202020204" pitchFamily="34" charset="0"/>
              </a:rPr>
              <a:t>Gr.2</a:t>
            </a:r>
          </a:p>
          <a:p>
            <a:pPr marL="0" indent="0">
              <a:buNone/>
            </a:pPr>
            <a:r>
              <a:rPr lang="mk-MK" sz="20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нагла болка, неможност за игра</a:t>
            </a:r>
          </a:p>
          <a:p>
            <a:pPr marL="0" indent="0">
              <a:buNone/>
            </a:pPr>
            <a:r>
              <a:rPr lang="mk-MK" sz="1800" dirty="0" smtClean="0">
                <a:latin typeface="Arial" panose="020B0604020202020204" pitchFamily="34" charset="0"/>
                <a:cs typeface="Arial" panose="020B0604020202020204" pitchFamily="34" charset="0"/>
              </a:rPr>
              <a:t>	- лесен оток и модрина</a:t>
            </a:r>
          </a:p>
          <a:p>
            <a:pPr marL="0" indent="0">
              <a:buNone/>
            </a:pPr>
            <a:r>
              <a:rPr lang="mk-MK" sz="1800" dirty="0" smtClean="0">
                <a:latin typeface="Arial" panose="020B0604020202020204" pitchFamily="34" charset="0"/>
                <a:cs typeface="Arial" panose="020B0604020202020204" pitchFamily="34" charset="0"/>
              </a:rPr>
              <a:t>	- палпација локална болка</a:t>
            </a:r>
          </a:p>
          <a:p>
            <a:pPr marL="0" indent="0">
              <a:buNone/>
            </a:pPr>
            <a:r>
              <a:rPr lang="mk-MK" sz="1800" dirty="0" smtClean="0">
                <a:latin typeface="Arial" panose="020B0604020202020204" pitchFamily="34" charset="0"/>
                <a:cs typeface="Arial" panose="020B0604020202020204" pitchFamily="34" charset="0"/>
              </a:rPr>
              <a:t>      - Болка на исправање колено наспроти отпор</a:t>
            </a:r>
          </a:p>
          <a:p>
            <a:pPr marL="0" indent="0">
              <a:buNone/>
            </a:pPr>
            <a:r>
              <a:rPr lang="mk-MK" sz="1800" dirty="0" smtClean="0">
                <a:latin typeface="Arial" panose="020B0604020202020204" pitchFamily="34" charset="0"/>
                <a:cs typeface="Arial" panose="020B0604020202020204" pitchFamily="34" charset="0"/>
              </a:rPr>
              <a:t>      - Неможност за полно свивање на коленото</a:t>
            </a:r>
          </a:p>
          <a:p>
            <a:pPr marL="0" indent="0">
              <a:buNone/>
            </a:pPr>
            <a:r>
              <a:rPr lang="en-US" sz="2000" dirty="0" smtClean="0">
                <a:solidFill>
                  <a:srgbClr val="FF0000"/>
                </a:solidFill>
                <a:latin typeface="Arial" panose="020B0604020202020204" pitchFamily="34" charset="0"/>
                <a:cs typeface="Arial" panose="020B0604020202020204" pitchFamily="34" charset="0"/>
              </a:rPr>
              <a:t>Gr.3</a:t>
            </a:r>
          </a:p>
          <a:p>
            <a:pPr marL="0" indent="0">
              <a:buNone/>
            </a:pPr>
            <a:r>
              <a:rPr lang="mk-MK" sz="2000" dirty="0" smtClean="0">
                <a:latin typeface="Arial" panose="020B0604020202020204" pitchFamily="34" charset="0"/>
                <a:cs typeface="Arial" panose="020B0604020202020204" pitchFamily="34" charset="0"/>
              </a:rPr>
              <a:t>	</a:t>
            </a:r>
            <a:r>
              <a:rPr lang="mk-MK" sz="1800" dirty="0" smtClean="0">
                <a:latin typeface="Arial" panose="020B0604020202020204" pitchFamily="34" charset="0"/>
                <a:cs typeface="Arial" panose="020B0604020202020204" pitchFamily="34" charset="0"/>
              </a:rPr>
              <a:t>- силна болка, неможност за одење</a:t>
            </a:r>
          </a:p>
          <a:p>
            <a:pPr marL="0" indent="0">
              <a:buNone/>
            </a:pPr>
            <a:r>
              <a:rPr lang="mk-MK" sz="1800" dirty="0" smtClean="0">
                <a:latin typeface="Arial" panose="020B0604020202020204" pitchFamily="34" charset="0"/>
                <a:cs typeface="Arial" panose="020B0604020202020204" pitchFamily="34" charset="0"/>
              </a:rPr>
              <a:t>	- оток, модрина (24ч.)</a:t>
            </a:r>
          </a:p>
          <a:p>
            <a:pPr marL="0" indent="0">
              <a:buNone/>
            </a:pPr>
            <a:r>
              <a:rPr lang="mk-MK" sz="1800" dirty="0" smtClean="0">
                <a:latin typeface="Arial" panose="020B0604020202020204" pitchFamily="34" charset="0"/>
                <a:cs typeface="Arial" panose="020B0604020202020204" pitchFamily="34" charset="0"/>
              </a:rPr>
              <a:t>	- грутка од контрах.муск., дефект</a:t>
            </a:r>
          </a:p>
          <a:p>
            <a:pPr marL="0" indent="0">
              <a:buNone/>
            </a:pPr>
            <a:r>
              <a:rPr lang="mk-MK" sz="1800" dirty="0" smtClean="0">
                <a:latin typeface="Arial" panose="020B0604020202020204" pitchFamily="34" charset="0"/>
                <a:cs typeface="Arial" panose="020B0604020202020204" pitchFamily="34" charset="0"/>
              </a:rPr>
              <a:t>	(12 недели отсуство)</a:t>
            </a:r>
            <a:endParaRPr lang="en-GB" sz="1800" dirty="0">
              <a:latin typeface="Arial" panose="020B0604020202020204" pitchFamily="34" charset="0"/>
              <a:cs typeface="Arial" panose="020B0604020202020204" pitchFamily="34" charset="0"/>
            </a:endParaRPr>
          </a:p>
        </p:txBody>
      </p:sp>
      <p:pic>
        <p:nvPicPr>
          <p:cNvPr id="163842" name="Picture 2" descr="http://media.coreperformance.com/images/411*308/mcl-inju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4464810"/>
            <a:ext cx="3076575" cy="2305561"/>
          </a:xfrm>
          <a:prstGeom prst="rect">
            <a:avLst/>
          </a:prstGeom>
          <a:noFill/>
          <a:extLst>
            <a:ext uri="{909E8E84-426E-40DD-AFC4-6F175D3DCCD1}">
              <a14:hiddenFill xmlns:a14="http://schemas.microsoft.com/office/drawing/2010/main">
                <a:solidFill>
                  <a:srgbClr val="FFFFFF"/>
                </a:solidFill>
              </a14:hiddenFill>
            </a:ext>
          </a:extLst>
        </p:spPr>
      </p:pic>
      <p:pic>
        <p:nvPicPr>
          <p:cNvPr id="163846" name="Picture 6" descr="http://images.cdn.fourfourtwo.com/sites/fourfourtwo.com/files/styles/image_landscape/public/performance/injury-clinic-thigh-strain.jpg?itok=sr38z4K2"/>
          <p:cNvPicPr>
            <a:picLocks noChangeAspect="1" noChangeArrowheads="1"/>
          </p:cNvPicPr>
          <p:nvPr/>
        </p:nvPicPr>
        <p:blipFill rotWithShape="1">
          <a:blip r:embed="rId4">
            <a:extLst>
              <a:ext uri="{28A0092B-C50C-407E-A947-70E740481C1C}">
                <a14:useLocalDpi xmlns:a14="http://schemas.microsoft.com/office/drawing/2010/main" val="0"/>
              </a:ext>
            </a:extLst>
          </a:blip>
          <a:srcRect l="48354"/>
          <a:stretch/>
        </p:blipFill>
        <p:spPr bwMode="auto">
          <a:xfrm>
            <a:off x="6070663" y="1600200"/>
            <a:ext cx="2822448" cy="2823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15903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mk-MK" dirty="0" smtClean="0"/>
              <a:t>						</a:t>
            </a:r>
            <a:r>
              <a:rPr lang="mk-MK" sz="3200" dirty="0" smtClean="0">
                <a:latin typeface="Arial" panose="020B0604020202020204" pitchFamily="34" charset="0"/>
                <a:cs typeface="Arial" panose="020B0604020202020204" pitchFamily="34" charset="0"/>
              </a:rPr>
              <a:t>Дијагноза</a:t>
            </a:r>
            <a:endParaRPr lang="en-GB" dirty="0">
              <a:latin typeface="Arial" panose="020B0604020202020204" pitchFamily="34" charset="0"/>
              <a:cs typeface="Arial" panose="020B0604020202020204" pitchFamily="34" charset="0"/>
            </a:endParaRPr>
          </a:p>
        </p:txBody>
      </p:sp>
      <p:sp>
        <p:nvSpPr>
          <p:cNvPr id="6" name="Content Placeholder 5"/>
          <p:cNvSpPr>
            <a:spLocks noGrp="1"/>
          </p:cNvSpPr>
          <p:nvPr>
            <p:ph sz="quarter" idx="1"/>
          </p:nvPr>
        </p:nvSpPr>
        <p:spPr>
          <a:xfrm>
            <a:off x="304165" y="1485900"/>
            <a:ext cx="6248400" cy="4495800"/>
          </a:xfrm>
        </p:spPr>
        <p:txBody>
          <a:bodyPr>
            <a:noAutofit/>
          </a:bodyPr>
          <a:lstStyle/>
          <a:p>
            <a:pPr>
              <a:buFont typeface="Wingdings" panose="05000000000000000000" pitchFamily="2" charset="2"/>
              <a:buChar char="§"/>
            </a:pPr>
            <a:r>
              <a:rPr lang="mk-MK" sz="1800" dirty="0" smtClean="0">
                <a:latin typeface="Arial" panose="020B0604020202020204" pitchFamily="34" charset="0"/>
                <a:cs typeface="Arial" panose="020B0604020202020204" pitchFamily="34" charset="0"/>
              </a:rPr>
              <a:t>ИНСПЕКЦИЈА</a:t>
            </a:r>
          </a:p>
          <a:p>
            <a:pPr lvl="1">
              <a:buFont typeface="Wingdings" panose="05000000000000000000" pitchFamily="2" charset="2"/>
              <a:buChar char="§"/>
            </a:pPr>
            <a:r>
              <a:rPr lang="mk-MK" sz="1800" dirty="0" smtClean="0">
                <a:latin typeface="Arial" panose="020B0604020202020204" pitchFamily="34" charset="0"/>
                <a:cs typeface="Arial" panose="020B0604020202020204" pitchFamily="34" charset="0"/>
              </a:rPr>
              <a:t>оток, модрина, деформитети, од и стоење</a:t>
            </a:r>
          </a:p>
          <a:p>
            <a:pPr>
              <a:buFont typeface="Wingdings" panose="05000000000000000000" pitchFamily="2" charset="2"/>
              <a:buChar char="§"/>
            </a:pPr>
            <a:r>
              <a:rPr lang="mk-MK" sz="1800" dirty="0" smtClean="0">
                <a:latin typeface="Arial" panose="020B0604020202020204" pitchFamily="34" charset="0"/>
                <a:cs typeface="Arial" panose="020B0604020202020204" pitchFamily="34" charset="0"/>
              </a:rPr>
              <a:t>ПАЛПАЦИЈА</a:t>
            </a:r>
          </a:p>
          <a:p>
            <a:pPr lvl="1">
              <a:buFont typeface="Wingdings" panose="05000000000000000000" pitchFamily="2" charset="2"/>
              <a:buChar char="§"/>
            </a:pPr>
            <a:r>
              <a:rPr lang="mk-MK" sz="1800" dirty="0">
                <a:latin typeface="Arial" panose="020B0604020202020204" pitchFamily="34" charset="0"/>
                <a:cs typeface="Arial" panose="020B0604020202020204" pitchFamily="34" charset="0"/>
              </a:rPr>
              <a:t>т</a:t>
            </a:r>
            <a:r>
              <a:rPr lang="mk-MK" sz="1800" dirty="0" smtClean="0">
                <a:latin typeface="Arial" panose="020B0604020202020204" pitchFamily="34" charset="0"/>
                <a:cs typeface="Arial" panose="020B0604020202020204" pitchFamily="34" charset="0"/>
              </a:rPr>
              <a:t>онус, болка, дефекти</a:t>
            </a:r>
          </a:p>
          <a:p>
            <a:pPr>
              <a:buFont typeface="Wingdings" panose="05000000000000000000" pitchFamily="2" charset="2"/>
              <a:buChar char="§"/>
            </a:pPr>
            <a:r>
              <a:rPr lang="mk-MK" sz="1800" dirty="0" smtClean="0">
                <a:latin typeface="Arial" panose="020B0604020202020204" pitchFamily="34" charset="0"/>
                <a:cs typeface="Arial" panose="020B0604020202020204" pitchFamily="34" charset="0"/>
              </a:rPr>
              <a:t>ОПСЕГ НА ДВИЖЕЊЕ</a:t>
            </a:r>
          </a:p>
          <a:p>
            <a:pPr lvl="1">
              <a:buFont typeface="Wingdings" panose="05000000000000000000" pitchFamily="2" charset="2"/>
              <a:buChar char="§"/>
            </a:pPr>
            <a:r>
              <a:rPr lang="mk-MK" sz="1800" dirty="0" smtClean="0">
                <a:latin typeface="Arial" panose="020B0604020202020204" pitchFamily="34" charset="0"/>
                <a:cs typeface="Arial" panose="020B0604020202020204" pitchFamily="34" charset="0"/>
              </a:rPr>
              <a:t>колк и колено (болка, </a:t>
            </a:r>
            <a:r>
              <a:rPr lang="en-GB" sz="1800" dirty="0" smtClean="0">
                <a:latin typeface="Arial" panose="020B0604020202020204" pitchFamily="34" charset="0"/>
                <a:cs typeface="Arial" panose="020B0604020202020204" pitchFamily="34" charset="0"/>
              </a:rPr>
              <a:t>rectus</a:t>
            </a:r>
            <a:r>
              <a:rPr lang="mk-MK" sz="1800" dirty="0" smtClean="0">
                <a:latin typeface="Arial" panose="020B0604020202020204" pitchFamily="34" charset="0"/>
                <a:cs typeface="Arial" panose="020B0604020202020204" pitchFamily="34" charset="0"/>
              </a:rPr>
              <a:t> = болка)</a:t>
            </a:r>
          </a:p>
          <a:p>
            <a:pPr>
              <a:buFont typeface="Wingdings" panose="05000000000000000000" pitchFamily="2" charset="2"/>
              <a:buChar char="§"/>
            </a:pPr>
            <a:r>
              <a:rPr lang="mk-MK" sz="1800" dirty="0" smtClean="0">
                <a:latin typeface="Arial" panose="020B0604020202020204" pitchFamily="34" charset="0"/>
                <a:cs typeface="Arial" panose="020B0604020202020204" pitchFamily="34" charset="0"/>
              </a:rPr>
              <a:t>МУСКУЛНИ ТЕСТОВИ НАСПРОТИ ОТПОР</a:t>
            </a:r>
          </a:p>
          <a:p>
            <a:pPr lvl="1">
              <a:buFont typeface="Wingdings" panose="05000000000000000000" pitchFamily="2" charset="2"/>
              <a:buChar char="§"/>
            </a:pPr>
            <a:r>
              <a:rPr lang="mk-MK" sz="1800" dirty="0" smtClean="0">
                <a:latin typeface="Arial" panose="020B0604020202020204" pitchFamily="34" charset="0"/>
                <a:cs typeface="Arial" panose="020B0604020202020204" pitchFamily="34" charset="0"/>
              </a:rPr>
              <a:t>(екстензија на колено и флексија на колк)</a:t>
            </a:r>
          </a:p>
          <a:p>
            <a:pPr lvl="1">
              <a:buFont typeface="Wingdings" panose="05000000000000000000" pitchFamily="2" charset="2"/>
              <a:buChar char="§"/>
            </a:pPr>
            <a:r>
              <a:rPr lang="mk-MK" sz="1800" dirty="0">
                <a:latin typeface="Arial" panose="020B0604020202020204" pitchFamily="34" charset="0"/>
                <a:cs typeface="Arial" panose="020B0604020202020204" pitchFamily="34" charset="0"/>
              </a:rPr>
              <a:t>б</a:t>
            </a:r>
            <a:r>
              <a:rPr lang="mk-MK" sz="1800" dirty="0" smtClean="0">
                <a:latin typeface="Arial" panose="020B0604020202020204" pitchFamily="34" charset="0"/>
                <a:cs typeface="Arial" panose="020B0604020202020204" pitchFamily="34" charset="0"/>
              </a:rPr>
              <a:t>олка и слабост</a:t>
            </a:r>
          </a:p>
          <a:p>
            <a:pPr>
              <a:buFont typeface="Wingdings" panose="05000000000000000000" pitchFamily="2" charset="2"/>
              <a:buChar char="§"/>
            </a:pPr>
            <a:endParaRPr lang="en-GB" sz="1800" dirty="0">
              <a:latin typeface="Arial" panose="020B0604020202020204" pitchFamily="34" charset="0"/>
              <a:cs typeface="Arial" panose="020B0604020202020204" pitchFamily="34" charset="0"/>
            </a:endParaRPr>
          </a:p>
        </p:txBody>
      </p:sp>
      <p:pic>
        <p:nvPicPr>
          <p:cNvPr id="4" name="Picture 3" descr="Palpation of the thigh"/>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733800"/>
            <a:ext cx="2962790" cy="1905000"/>
          </a:xfrm>
          <a:prstGeom prst="rect">
            <a:avLst/>
          </a:prstGeom>
          <a:noFill/>
          <a:ln>
            <a:no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800" y="1588770"/>
            <a:ext cx="2962790" cy="1977390"/>
          </a:xfrm>
          <a:prstGeom prst="rect">
            <a:avLst/>
          </a:prstGeom>
        </p:spPr>
      </p:pic>
      <p:pic>
        <p:nvPicPr>
          <p:cNvPr id="171010" name="Picture 2" descr="https://meded.ucsd.edu/clinicalmed/neuro_exam_hip_flexio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87687" y="4676298"/>
            <a:ext cx="2863216" cy="2147412"/>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Image result for knee extension against resistance tes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71014" name="Picture 6" descr="https://meded.ucsd.edu/clinicalmed/neuro_exam_knee_extensio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5575" y="4676298"/>
            <a:ext cx="2863215" cy="2147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397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10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10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600" y="228600"/>
            <a:ext cx="5489448" cy="990600"/>
          </a:xfrm>
        </p:spPr>
        <p:txBody>
          <a:bodyPr>
            <a:noAutofit/>
          </a:bodyPr>
          <a:lstStyle/>
          <a:p>
            <a:pPr algn="r"/>
            <a:r>
              <a:rPr lang="mk-MK" sz="2800" dirty="0" smtClean="0"/>
              <a:t>Мускулни повреди на БУТОТ</a:t>
            </a:r>
            <a:endParaRPr lang="en-US" sz="3200" dirty="0"/>
          </a:p>
        </p:txBody>
      </p:sp>
      <p:graphicFrame>
        <p:nvGraphicFramePr>
          <p:cNvPr id="5" name="Content Placeholder 4"/>
          <p:cNvGraphicFramePr>
            <a:graphicFrameLocks noGrp="1"/>
          </p:cNvGraphicFramePr>
          <p:nvPr>
            <p:ph sz="quarter" idx="1"/>
            <p:extLst/>
          </p:nvPr>
        </p:nvGraphicFramePr>
        <p:xfrm>
          <a:off x="612775" y="1600200"/>
          <a:ext cx="81534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600200" y="2209800"/>
            <a:ext cx="2209800" cy="523220"/>
          </a:xfrm>
          <a:prstGeom prst="rect">
            <a:avLst/>
          </a:prstGeom>
          <a:noFill/>
        </p:spPr>
        <p:txBody>
          <a:bodyPr wrap="square" rtlCol="0">
            <a:spAutoFit/>
          </a:bodyPr>
          <a:lstStyle/>
          <a:p>
            <a:r>
              <a:rPr lang="mk-MK"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ХАМСТРИНГ</a:t>
            </a:r>
            <a:endParaRPr lang="en-US" sz="2800" b="1" dirty="0">
              <a:solidFill>
                <a:schemeClr val="bg1"/>
              </a:solidFill>
            </a:endParaRPr>
          </a:p>
        </p:txBody>
      </p:sp>
      <p:sp>
        <p:nvSpPr>
          <p:cNvPr id="8" name="TextBox 7"/>
          <p:cNvSpPr txBox="1"/>
          <p:nvPr/>
        </p:nvSpPr>
        <p:spPr>
          <a:xfrm>
            <a:off x="5791200" y="2209800"/>
            <a:ext cx="2438400" cy="523220"/>
          </a:xfrm>
          <a:prstGeom prst="rect">
            <a:avLst/>
          </a:prstGeom>
          <a:noFill/>
        </p:spPr>
        <p:txBody>
          <a:bodyPr wrap="square" rtlCol="0">
            <a:spAutoFit/>
          </a:bodyPr>
          <a:lstStyle/>
          <a:p>
            <a:r>
              <a:rPr lang="mk-MK"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КВАДРИЦЕПС</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5475887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GB"/>
          </a:p>
        </p:txBody>
      </p:sp>
      <p:sp>
        <p:nvSpPr>
          <p:cNvPr id="3" name="Title 2"/>
          <p:cNvSpPr>
            <a:spLocks noGrp="1"/>
          </p:cNvSpPr>
          <p:nvPr>
            <p:ph type="title"/>
          </p:nvPr>
        </p:nvSpPr>
        <p:spPr/>
        <p:txBody>
          <a:bodyPr/>
          <a:lstStyle/>
          <a:p>
            <a:r>
              <a:rPr lang="mk-MK" dirty="0" smtClean="0"/>
              <a:t>ПОТКОЛЕНИЦА</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2743200"/>
            <a:ext cx="4841888" cy="3413760"/>
          </a:xfrm>
          <a:prstGeom prst="rect">
            <a:avLst/>
          </a:prstGeom>
        </p:spPr>
      </p:pic>
    </p:spTree>
    <p:extLst>
      <p:ext uri="{BB962C8B-B14F-4D97-AF65-F5344CB8AC3E}">
        <p14:creationId xmlns:p14="http://schemas.microsoft.com/office/powerpoint/2010/main" val="11464050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en-US" sz="2400" dirty="0" smtClean="0">
                <a:latin typeface="Arial" panose="020B0604020202020204" pitchFamily="34" charset="0"/>
                <a:cs typeface="Arial" panose="020B0604020202020204" pitchFamily="34" charset="0"/>
              </a:rPr>
              <a:t>-</a:t>
            </a:r>
            <a:r>
              <a:rPr lang="mk-MK" sz="2400" dirty="0" smtClean="0">
                <a:latin typeface="Arial" panose="020B0604020202020204" pitchFamily="34" charset="0"/>
                <a:cs typeface="Arial" panose="020B0604020202020204" pitchFamily="34" charset="0"/>
              </a:rPr>
              <a:t>МУСКУЛИ НА ЗАДНАТА СТРАНА НА </a:t>
            </a:r>
            <a:br>
              <a:rPr lang="mk-MK" sz="2400" dirty="0" smtClean="0">
                <a:latin typeface="Arial" panose="020B0604020202020204" pitchFamily="34" charset="0"/>
                <a:cs typeface="Arial" panose="020B0604020202020204" pitchFamily="34" charset="0"/>
              </a:rPr>
            </a:br>
            <a:r>
              <a:rPr lang="mk-MK" sz="2400" dirty="0" smtClean="0">
                <a:latin typeface="Arial" panose="020B0604020202020204" pitchFamily="34" charset="0"/>
                <a:cs typeface="Arial" panose="020B0604020202020204" pitchFamily="34" charset="0"/>
              </a:rPr>
              <a:t>ПОТКОЛЕНИЦАТА (</a:t>
            </a:r>
            <a:r>
              <a:rPr lang="en-US" sz="2400" dirty="0" smtClean="0">
                <a:latin typeface="Arial" panose="020B0604020202020204" pitchFamily="34" charset="0"/>
                <a:cs typeface="Arial" panose="020B0604020202020204" pitchFamily="34" charset="0"/>
              </a:rPr>
              <a:t> CALF )</a:t>
            </a:r>
            <a:endParaRPr lang="en-GB" sz="24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3962400" y="1752600"/>
            <a:ext cx="4803648" cy="5029200"/>
          </a:xfrm>
        </p:spPr>
        <p:txBody>
          <a:bodyPr>
            <a:normAutofit lnSpcReduction="10000"/>
          </a:bodyPr>
          <a:lstStyle/>
          <a:p>
            <a:pPr>
              <a:buFont typeface="Wingdings" panose="05000000000000000000" pitchFamily="2" charset="2"/>
              <a:buChar char="Ø"/>
            </a:pPr>
            <a:r>
              <a:rPr lang="en-US" sz="1800" dirty="0" smtClean="0">
                <a:solidFill>
                  <a:srgbClr val="FF0000"/>
                </a:solidFill>
                <a:latin typeface="Arial" panose="020B0604020202020204" pitchFamily="34" charset="0"/>
                <a:cs typeface="Arial" panose="020B0604020202020204" pitchFamily="34" charset="0"/>
              </a:rPr>
              <a:t>M. GASTROCNEMIUS</a:t>
            </a:r>
          </a:p>
          <a:p>
            <a:pPr>
              <a:buFontTx/>
              <a:buChar char="-"/>
            </a:pPr>
            <a:r>
              <a:rPr lang="en-GB" sz="1800" dirty="0" smtClean="0">
                <a:latin typeface="Arial" panose="020B0604020202020204" pitchFamily="34" charset="0"/>
                <a:cs typeface="Arial" panose="020B0604020202020204" pitchFamily="34" charset="0"/>
              </a:rPr>
              <a:t>med. &amp; </a:t>
            </a:r>
            <a:r>
              <a:rPr lang="en-US" sz="1800" dirty="0" smtClean="0">
                <a:latin typeface="Arial" panose="020B0604020202020204" pitchFamily="34" charset="0"/>
                <a:cs typeface="Arial" panose="020B0604020202020204" pitchFamily="34" charset="0"/>
              </a:rPr>
              <a:t>l</a:t>
            </a:r>
            <a:r>
              <a:rPr lang="en-GB" sz="1800" dirty="0" smtClean="0">
                <a:latin typeface="Arial" panose="020B0604020202020204" pitchFamily="34" charset="0"/>
                <a:cs typeface="Arial" panose="020B0604020202020204" pitchFamily="34" charset="0"/>
              </a:rPr>
              <a:t>at. </a:t>
            </a:r>
            <a:r>
              <a:rPr lang="mk-MK" sz="1800" dirty="0" smtClean="0">
                <a:latin typeface="Arial" panose="020B0604020202020204" pitchFamily="34" charset="0"/>
                <a:cs typeface="Arial" panose="020B0604020202020204" pitchFamily="34" charset="0"/>
              </a:rPr>
              <a:t>глава</a:t>
            </a:r>
          </a:p>
          <a:p>
            <a:pPr>
              <a:buFontTx/>
              <a:buChar char="-"/>
            </a:pPr>
            <a:r>
              <a:rPr lang="mk-MK" sz="1800" dirty="0">
                <a:latin typeface="Arial" panose="020B0604020202020204" pitchFamily="34" charset="0"/>
                <a:cs typeface="Arial" panose="020B0604020202020204" pitchFamily="34" charset="0"/>
              </a:rPr>
              <a:t>п</a:t>
            </a:r>
            <a:r>
              <a:rPr lang="mk-MK" sz="1800" dirty="0" smtClean="0">
                <a:latin typeface="Arial" panose="020B0604020202020204" pitchFamily="34" charset="0"/>
                <a:cs typeface="Arial" panose="020B0604020202020204" pitchFamily="34" charset="0"/>
              </a:rPr>
              <a:t>реку колено</a:t>
            </a:r>
          </a:p>
          <a:p>
            <a:pPr>
              <a:buFontTx/>
              <a:buChar char="-"/>
            </a:pPr>
            <a:r>
              <a:rPr lang="mk-MK" sz="1800" dirty="0">
                <a:latin typeface="Arial" panose="020B0604020202020204" pitchFamily="34" charset="0"/>
                <a:cs typeface="Arial" panose="020B0604020202020204" pitchFamily="34" charset="0"/>
              </a:rPr>
              <a:t>м</a:t>
            </a:r>
            <a:r>
              <a:rPr lang="mk-MK" sz="1800" dirty="0" smtClean="0">
                <a:latin typeface="Arial" panose="020B0604020202020204" pitchFamily="34" charset="0"/>
                <a:cs typeface="Arial" panose="020B0604020202020204" pitchFamily="34" charset="0"/>
              </a:rPr>
              <a:t>оќен, пропулзија, скокање, спритнови</a:t>
            </a:r>
          </a:p>
          <a:p>
            <a:pPr>
              <a:buFontTx/>
              <a:buChar char="-"/>
            </a:pPr>
            <a:r>
              <a:rPr lang="mk-MK" sz="1800" dirty="0">
                <a:latin typeface="Arial" panose="020B0604020202020204" pitchFamily="34" charset="0"/>
                <a:cs typeface="Arial" panose="020B0604020202020204" pitchFamily="34" charset="0"/>
              </a:rPr>
              <a:t>в</a:t>
            </a:r>
            <a:r>
              <a:rPr lang="mk-MK" sz="1800" dirty="0" smtClean="0">
                <a:latin typeface="Arial" panose="020B0604020202020204" pitchFamily="34" charset="0"/>
                <a:cs typeface="Arial" panose="020B0604020202020204" pitchFamily="34" charset="0"/>
              </a:rPr>
              <a:t>ежби со исправено колено</a:t>
            </a:r>
            <a:endParaRPr lang="en-GB" sz="1800" dirty="0" smtClean="0">
              <a:latin typeface="Arial" panose="020B0604020202020204" pitchFamily="34" charset="0"/>
              <a:cs typeface="Arial" panose="020B0604020202020204" pitchFamily="34" charset="0"/>
            </a:endParaRPr>
          </a:p>
          <a:p>
            <a:pPr>
              <a:buFontTx/>
              <a:buChar char="-"/>
            </a:pPr>
            <a:endParaRPr lang="mk-MK" sz="1800" dirty="0" smtClean="0">
              <a:latin typeface="Arial" panose="020B0604020202020204" pitchFamily="34" charset="0"/>
              <a:cs typeface="Arial" panose="020B0604020202020204" pitchFamily="34" charset="0"/>
            </a:endParaRPr>
          </a:p>
          <a:p>
            <a:pPr>
              <a:buFont typeface="Wingdings" panose="05000000000000000000" pitchFamily="2" charset="2"/>
              <a:buChar char="Ø"/>
            </a:pPr>
            <a:r>
              <a:rPr lang="mk-MK" sz="1800" dirty="0" smtClean="0">
                <a:solidFill>
                  <a:srgbClr val="FF0000"/>
                </a:solidFill>
                <a:latin typeface="Arial" panose="020B0604020202020204" pitchFamily="34" charset="0"/>
                <a:cs typeface="Arial" panose="020B0604020202020204" pitchFamily="34" charset="0"/>
              </a:rPr>
              <a:t>М.</a:t>
            </a:r>
            <a:r>
              <a:rPr lang="en-US" sz="1800" dirty="0" smtClean="0">
                <a:solidFill>
                  <a:srgbClr val="FF0000"/>
                </a:solidFill>
                <a:latin typeface="Arial" panose="020B0604020202020204" pitchFamily="34" charset="0"/>
                <a:cs typeface="Arial" panose="020B0604020202020204" pitchFamily="34" charset="0"/>
              </a:rPr>
              <a:t>SOLEUS</a:t>
            </a:r>
            <a:endParaRPr lang="mk-MK" sz="1800" dirty="0" smtClean="0">
              <a:solidFill>
                <a:srgbClr val="FF0000"/>
              </a:solidFill>
              <a:latin typeface="Arial" panose="020B0604020202020204" pitchFamily="34" charset="0"/>
              <a:cs typeface="Arial" panose="020B0604020202020204" pitchFamily="34" charset="0"/>
            </a:endParaRPr>
          </a:p>
          <a:p>
            <a:pPr>
              <a:buFontTx/>
              <a:buChar char="-"/>
            </a:pPr>
            <a:r>
              <a:rPr lang="mk-MK" sz="1800" dirty="0" smtClean="0">
                <a:latin typeface="Arial" panose="020B0604020202020204" pitchFamily="34" charset="0"/>
                <a:cs typeface="Arial" panose="020B0604020202020204" pitchFamily="34" charset="0"/>
              </a:rPr>
              <a:t>не преку колено</a:t>
            </a:r>
          </a:p>
          <a:p>
            <a:pPr>
              <a:buFontTx/>
              <a:buChar char="-"/>
            </a:pPr>
            <a:r>
              <a:rPr lang="mk-MK" sz="1800" dirty="0">
                <a:latin typeface="Arial" panose="020B0604020202020204" pitchFamily="34" charset="0"/>
                <a:cs typeface="Arial" panose="020B0604020202020204" pitchFamily="34" charset="0"/>
              </a:rPr>
              <a:t>о</a:t>
            </a:r>
            <a:r>
              <a:rPr lang="mk-MK" sz="1800" dirty="0" smtClean="0">
                <a:latin typeface="Arial" panose="020B0604020202020204" pitchFamily="34" charset="0"/>
                <a:cs typeface="Arial" panose="020B0604020202020204" pitchFamily="34" charset="0"/>
              </a:rPr>
              <a:t>бично одење, одржување исправена положба при стоење</a:t>
            </a:r>
          </a:p>
          <a:p>
            <a:pPr>
              <a:buFontTx/>
              <a:buChar char="-"/>
            </a:pPr>
            <a:r>
              <a:rPr lang="mk-MK" sz="1800" dirty="0" smtClean="0">
                <a:latin typeface="Arial" panose="020B0604020202020204" pitchFamily="34" charset="0"/>
                <a:cs typeface="Arial" panose="020B0604020202020204" pitchFamily="34" charset="0"/>
              </a:rPr>
              <a:t>вежби со свиено колено</a:t>
            </a:r>
            <a:endParaRPr lang="en-US" sz="1800" dirty="0" smtClean="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pPr marL="0" indent="0" algn="r">
              <a:buNone/>
            </a:pPr>
            <a:r>
              <a:rPr lang="mk-MK" sz="18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DD</a:t>
            </a:r>
            <a:r>
              <a:rPr lang="en-GB" sz="1800" dirty="0" smtClean="0">
                <a:latin typeface="Arial" panose="020B0604020202020204" pitchFamily="34" charset="0"/>
                <a:cs typeface="Arial" panose="020B0604020202020204" pitchFamily="34" charset="0"/>
              </a:rPr>
              <a:t>:</a:t>
            </a:r>
            <a:endParaRPr lang="en-US" sz="1800" dirty="0" smtClean="0">
              <a:latin typeface="Arial" panose="020B0604020202020204" pitchFamily="34" charset="0"/>
              <a:cs typeface="Arial" panose="020B0604020202020204" pitchFamily="34" charset="0"/>
            </a:endParaRPr>
          </a:p>
          <a:p>
            <a:pPr marL="0" indent="0" algn="r">
              <a:buNone/>
            </a:pPr>
            <a:r>
              <a:rPr lang="mk-MK" sz="1800" dirty="0" smtClean="0">
                <a:latin typeface="Arial" panose="020B0604020202020204" pitchFamily="34" charset="0"/>
                <a:cs typeface="Arial" panose="020B0604020202020204" pitchFamily="34" charset="0"/>
              </a:rPr>
              <a:t>Пониска болка, </a:t>
            </a:r>
            <a:endParaRPr lang="en-GB" sz="1800" dirty="0" smtClean="0">
              <a:latin typeface="Arial" panose="020B0604020202020204" pitchFamily="34" charset="0"/>
              <a:cs typeface="Arial" panose="020B0604020202020204" pitchFamily="34" charset="0"/>
            </a:endParaRPr>
          </a:p>
          <a:p>
            <a:pPr marL="0" indent="0" algn="r">
              <a:buNone/>
            </a:pPr>
            <a:r>
              <a:rPr lang="mk-MK" sz="1800" dirty="0" smtClean="0">
                <a:latin typeface="Arial" panose="020B0604020202020204" pitchFamily="34" charset="0"/>
                <a:cs typeface="Arial" panose="020B0604020202020204" pitchFamily="34" charset="0"/>
              </a:rPr>
              <a:t>флесија на колено незасегната</a:t>
            </a:r>
            <a:endParaRPr lang="en-GB" sz="1800" dirty="0">
              <a:latin typeface="Arial" panose="020B0604020202020204" pitchFamily="34" charset="0"/>
              <a:cs typeface="Arial" panose="020B0604020202020204" pitchFamily="34" charset="0"/>
            </a:endParaRPr>
          </a:p>
        </p:txBody>
      </p:sp>
      <p:pic>
        <p:nvPicPr>
          <p:cNvPr id="160770" name="Picture 2" descr="http://relentlessgains.com/wp-content/uploads/2015/09/calf-muscle-anatomy-1024x81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061210"/>
            <a:ext cx="35814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293027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400" dirty="0" smtClean="0">
                <a:latin typeface="Arial" panose="020B0604020202020204" pitchFamily="34" charset="0"/>
                <a:cs typeface="Arial" panose="020B0604020202020204" pitchFamily="34" charset="0"/>
              </a:rPr>
              <a:t>МУСКУЛНА ПОВРЕДА НА ЗАДНАТА СТРАНА </a:t>
            </a:r>
            <a:br>
              <a:rPr lang="mk-MK" sz="2400" dirty="0" smtClean="0">
                <a:latin typeface="Arial" panose="020B0604020202020204" pitchFamily="34" charset="0"/>
                <a:cs typeface="Arial" panose="020B0604020202020204" pitchFamily="34" charset="0"/>
              </a:rPr>
            </a:br>
            <a:r>
              <a:rPr lang="mk-MK" sz="2400" dirty="0" smtClean="0">
                <a:latin typeface="Arial" panose="020B0604020202020204" pitchFamily="34" charset="0"/>
                <a:cs typeface="Arial" panose="020B0604020202020204" pitchFamily="34" charset="0"/>
              </a:rPr>
              <a:t>НА ПОТКОЛЕНИЦАТА (</a:t>
            </a:r>
            <a:r>
              <a:rPr lang="en-US" sz="2400" dirty="0" smtClean="0">
                <a:latin typeface="Arial" panose="020B0604020202020204" pitchFamily="34" charset="0"/>
                <a:cs typeface="Arial" panose="020B0604020202020204" pitchFamily="34" charset="0"/>
              </a:rPr>
              <a:t> CALF )</a:t>
            </a:r>
            <a:endParaRPr lang="en-GB" sz="24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612648" y="1752600"/>
            <a:ext cx="8153400" cy="5029200"/>
          </a:xfrm>
        </p:spPr>
        <p:txBody>
          <a:bodyPr>
            <a:normAutofit/>
          </a:bodyPr>
          <a:lstStyle/>
          <a:p>
            <a:pPr>
              <a:buFont typeface="Wingdings" panose="05000000000000000000" pitchFamily="2" charset="2"/>
              <a:buChar char="Ø"/>
            </a:pPr>
            <a:r>
              <a:rPr lang="mk-MK" sz="2000" dirty="0" smtClean="0">
                <a:solidFill>
                  <a:srgbClr val="FF0000"/>
                </a:solidFill>
                <a:latin typeface="Arial" panose="020B0604020202020204" pitchFamily="34" charset="0"/>
                <a:cs typeface="Arial" panose="020B0604020202020204" pitchFamily="34" charset="0"/>
              </a:rPr>
              <a:t>МЕХАНИЗАМ НА ПОВРЕДА</a:t>
            </a:r>
            <a:endParaRPr lang="en-US" sz="2000" dirty="0" smtClean="0">
              <a:solidFill>
                <a:srgbClr val="FF0000"/>
              </a:solidFill>
              <a:latin typeface="Arial" panose="020B0604020202020204" pitchFamily="34" charset="0"/>
              <a:cs typeface="Arial" panose="020B0604020202020204" pitchFamily="34" charset="0"/>
            </a:endParaRPr>
          </a:p>
          <a:p>
            <a:pPr>
              <a:buFont typeface="Arial" panose="020B0604020202020204" pitchFamily="34" charset="0"/>
              <a:buChar char="•"/>
            </a:pPr>
            <a:r>
              <a:rPr lang="mk-MK" sz="2000" dirty="0" smtClean="0">
                <a:latin typeface="Arial" panose="020B0604020202020204" pitchFamily="34" charset="0"/>
                <a:cs typeface="Arial" panose="020B0604020202020204" pitchFamily="34" charset="0"/>
              </a:rPr>
              <a:t>Нагло подигнување на прсти</a:t>
            </a:r>
          </a:p>
          <a:p>
            <a:pPr>
              <a:buFont typeface="Arial" panose="020B0604020202020204" pitchFamily="34" charset="0"/>
              <a:buChar char="•"/>
            </a:pPr>
            <a:r>
              <a:rPr lang="mk-MK" sz="2000" dirty="0" smtClean="0">
                <a:latin typeface="Arial" panose="020B0604020202020204" pitchFamily="34" charset="0"/>
                <a:cs typeface="Arial" panose="020B0604020202020204" pitchFamily="34" charset="0"/>
              </a:rPr>
              <a:t>Прекумерно истегнување на задната страна</a:t>
            </a:r>
            <a:r>
              <a:rPr lang="en-US" sz="2000" dirty="0" smtClean="0">
                <a:latin typeface="Arial" panose="020B0604020202020204" pitchFamily="34" charset="0"/>
                <a:cs typeface="Arial" panose="020B0604020202020204" pitchFamily="34" charset="0"/>
              </a:rPr>
              <a:t>:</a:t>
            </a:r>
            <a:endParaRPr lang="mk-MK" sz="2000" dirty="0" smtClean="0">
              <a:latin typeface="Arial" panose="020B0604020202020204" pitchFamily="34" charset="0"/>
              <a:cs typeface="Arial" panose="020B0604020202020204" pitchFamily="34" charset="0"/>
            </a:endParaRPr>
          </a:p>
          <a:p>
            <a:pPr marL="365760" lvl="1" indent="0">
              <a:buNone/>
            </a:pPr>
            <a:r>
              <a:rPr lang="en-US" sz="2000" dirty="0" smtClean="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скокање, нагла промена на правец на движење</a:t>
            </a:r>
          </a:p>
          <a:p>
            <a:pPr>
              <a:buFont typeface="Arial" panose="020B0604020202020204" pitchFamily="34" charset="0"/>
              <a:buChar char="•"/>
            </a:pPr>
            <a:r>
              <a:rPr lang="mk-MK" sz="2000" dirty="0" smtClean="0">
                <a:latin typeface="Arial" panose="020B0604020202020204" pitchFamily="34" charset="0"/>
                <a:cs typeface="Arial" panose="020B0604020202020204" pitchFamily="34" charset="0"/>
              </a:rPr>
              <a:t>Последни 15 мин. </a:t>
            </a:r>
            <a:r>
              <a:rPr lang="mk-MK" sz="2000" dirty="0">
                <a:latin typeface="Arial" panose="020B0604020202020204" pitchFamily="34" charset="0"/>
                <a:cs typeface="Arial" panose="020B0604020202020204" pitchFamily="34" charset="0"/>
              </a:rPr>
              <a:t>о</a:t>
            </a:r>
            <a:r>
              <a:rPr lang="mk-MK" sz="2000" dirty="0" smtClean="0">
                <a:latin typeface="Arial" panose="020B0604020202020204" pitchFamily="34" charset="0"/>
                <a:cs typeface="Arial" panose="020B0604020202020204" pitchFamily="34" charset="0"/>
              </a:rPr>
              <a:t>д натпревар</a:t>
            </a:r>
          </a:p>
          <a:p>
            <a:pPr>
              <a:buFont typeface="Wingdings" panose="05000000000000000000" pitchFamily="2" charset="2"/>
              <a:buChar char="Ø"/>
            </a:pPr>
            <a:r>
              <a:rPr lang="mk-MK" sz="2000" dirty="0" smtClean="0">
                <a:solidFill>
                  <a:srgbClr val="FF0000"/>
                </a:solidFill>
                <a:latin typeface="Arial" panose="020B0604020202020204" pitchFamily="34" charset="0"/>
                <a:cs typeface="Arial" panose="020B0604020202020204" pitchFamily="34" charset="0"/>
              </a:rPr>
              <a:t>СИМПТОМИ</a:t>
            </a:r>
          </a:p>
          <a:p>
            <a:pPr>
              <a:buFont typeface="Arial" panose="020B0604020202020204" pitchFamily="34" charset="0"/>
              <a:buChar char="•"/>
            </a:pPr>
            <a:r>
              <a:rPr lang="mk-MK" sz="2000" dirty="0" smtClean="0">
                <a:latin typeface="Arial" panose="020B0604020202020204" pitchFamily="34" charset="0"/>
                <a:cs typeface="Arial" panose="020B0604020202020204" pitchFamily="34" charset="0"/>
              </a:rPr>
              <a:t>Нагла остра болка на задната страна на потколеницата</a:t>
            </a:r>
          </a:p>
          <a:p>
            <a:pPr>
              <a:buFont typeface="Arial" panose="020B0604020202020204" pitchFamily="34" charset="0"/>
              <a:buChar char="•"/>
            </a:pPr>
            <a:r>
              <a:rPr lang="mk-MK" sz="2000" dirty="0" smtClean="0">
                <a:latin typeface="Arial" panose="020B0604020202020204" pitchFamily="34" charset="0"/>
                <a:cs typeface="Arial" panose="020B0604020202020204" pitchFamily="34" charset="0"/>
              </a:rPr>
              <a:t>Зависно од тежината</a:t>
            </a:r>
            <a:r>
              <a:rPr lang="en-US" sz="2000" dirty="0" smtClean="0">
                <a:latin typeface="Arial" panose="020B0604020202020204" pitchFamily="34" charset="0"/>
                <a:cs typeface="Arial" panose="020B0604020202020204" pitchFamily="34" charset="0"/>
              </a:rPr>
              <a:t>: </a:t>
            </a:r>
          </a:p>
          <a:p>
            <a:pPr marL="365760" lvl="1" indent="0">
              <a:buNone/>
            </a:pPr>
            <a:r>
              <a:rPr lang="mk-MK" sz="2000" dirty="0" smtClean="0">
                <a:latin typeface="Arial" panose="020B0604020202020204" pitchFamily="34" charset="0"/>
                <a:cs typeface="Arial" panose="020B0604020202020204" pitchFamily="34" charset="0"/>
              </a:rPr>
              <a:t>дискомфорт (затегање) со </a:t>
            </a:r>
          </a:p>
          <a:p>
            <a:pPr marL="365760" lvl="1" indent="0">
              <a:buNone/>
            </a:pPr>
            <a:r>
              <a:rPr lang="mk-MK" sz="2000" dirty="0">
                <a:latin typeface="Arial" panose="020B0604020202020204" pitchFamily="34" charset="0"/>
                <a:cs typeface="Arial" panose="020B0604020202020204" pitchFamily="34" charset="0"/>
              </a:rPr>
              <a:t>п</a:t>
            </a:r>
            <a:r>
              <a:rPr lang="mk-MK" sz="2000" dirty="0" smtClean="0">
                <a:latin typeface="Arial" panose="020B0604020202020204" pitchFamily="34" charset="0"/>
                <a:cs typeface="Arial" panose="020B0604020202020204" pitchFamily="34" charset="0"/>
              </a:rPr>
              <a:t>родолжување на играта</a:t>
            </a:r>
          </a:p>
          <a:p>
            <a:pPr marL="365760" lvl="1" indent="0">
              <a:buNone/>
            </a:pPr>
            <a:r>
              <a:rPr lang="mk-MK" sz="2000" dirty="0" smtClean="0">
                <a:latin typeface="Arial" panose="020B0604020202020204" pitchFamily="34" charset="0"/>
                <a:cs typeface="Arial" panose="020B0604020202020204" pitchFamily="34" charset="0"/>
              </a:rPr>
              <a:t>                 ↕</a:t>
            </a:r>
          </a:p>
          <a:p>
            <a:pPr marL="365760" lvl="1" indent="0">
              <a:buNone/>
            </a:pPr>
            <a:r>
              <a:rPr lang="mk-MK" sz="2000" dirty="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  неможност и за одење</a:t>
            </a:r>
            <a:endParaRPr lang="en-US" sz="2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4842387"/>
            <a:ext cx="3107070" cy="1939413"/>
          </a:xfrm>
          <a:prstGeom prst="rect">
            <a:avLst/>
          </a:prstGeom>
        </p:spPr>
      </p:pic>
    </p:spTree>
    <p:extLst>
      <p:ext uri="{BB962C8B-B14F-4D97-AF65-F5344CB8AC3E}">
        <p14:creationId xmlns:p14="http://schemas.microsoft.com/office/powerpoint/2010/main" val="152366918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400" dirty="0" smtClean="0">
                <a:latin typeface="Arial" panose="020B0604020202020204" pitchFamily="34" charset="0"/>
                <a:cs typeface="Arial" panose="020B0604020202020204" pitchFamily="34" charset="0"/>
              </a:rPr>
              <a:t>МУСКУЛНА ПОВРЕДА НА ЗАДНАТА СТРАНА </a:t>
            </a:r>
            <a:br>
              <a:rPr lang="mk-MK" sz="2400" dirty="0" smtClean="0">
                <a:latin typeface="Arial" panose="020B0604020202020204" pitchFamily="34" charset="0"/>
                <a:cs typeface="Arial" panose="020B0604020202020204" pitchFamily="34" charset="0"/>
              </a:rPr>
            </a:br>
            <a:r>
              <a:rPr lang="mk-MK" sz="2400" dirty="0" smtClean="0">
                <a:latin typeface="Arial" panose="020B0604020202020204" pitchFamily="34" charset="0"/>
                <a:cs typeface="Arial" panose="020B0604020202020204" pitchFamily="34" charset="0"/>
              </a:rPr>
              <a:t>НА ПОТКОЛЕНИЦАТА (</a:t>
            </a:r>
            <a:r>
              <a:rPr lang="en-US" sz="2400" dirty="0" smtClean="0">
                <a:latin typeface="Arial" panose="020B0604020202020204" pitchFamily="34" charset="0"/>
                <a:cs typeface="Arial" panose="020B0604020202020204" pitchFamily="34" charset="0"/>
              </a:rPr>
              <a:t> CALF )</a:t>
            </a:r>
            <a:endParaRPr lang="en-GB" sz="2400" dirty="0">
              <a:latin typeface="Arial" panose="020B0604020202020204" pitchFamily="34" charset="0"/>
              <a:cs typeface="Arial" panose="020B0604020202020204" pitchFamily="34" charset="0"/>
            </a:endParaRPr>
          </a:p>
        </p:txBody>
      </p:sp>
      <p:pic>
        <p:nvPicPr>
          <p:cNvPr id="4" name="Picture 3" descr="Calf muscle assessment"/>
          <p:cNvPicPr/>
          <p:nvPr/>
        </p:nvPicPr>
        <p:blipFill>
          <a:blip r:embed="rId2">
            <a:extLst>
              <a:ext uri="{28A0092B-C50C-407E-A947-70E740481C1C}">
                <a14:useLocalDpi xmlns:a14="http://schemas.microsoft.com/office/drawing/2010/main" val="0"/>
              </a:ext>
            </a:extLst>
          </a:blip>
          <a:srcRect/>
          <a:stretch>
            <a:fillRect/>
          </a:stretch>
        </p:blipFill>
        <p:spPr bwMode="auto">
          <a:xfrm>
            <a:off x="6629400" y="3200400"/>
            <a:ext cx="2057400" cy="1600200"/>
          </a:xfrm>
          <a:prstGeom prst="rect">
            <a:avLst/>
          </a:prstGeom>
          <a:noFill/>
          <a:ln>
            <a:noFill/>
          </a:ln>
        </p:spPr>
      </p:pic>
      <p:sp>
        <p:nvSpPr>
          <p:cNvPr id="3" name="Content Placeholder 2"/>
          <p:cNvSpPr>
            <a:spLocks noGrp="1"/>
          </p:cNvSpPr>
          <p:nvPr>
            <p:ph sz="quarter" idx="1"/>
          </p:nvPr>
        </p:nvSpPr>
        <p:spPr>
          <a:xfrm>
            <a:off x="228600" y="1600200"/>
            <a:ext cx="8537448" cy="5181600"/>
          </a:xfrm>
        </p:spPr>
        <p:txBody>
          <a:bodyPr>
            <a:normAutofit/>
          </a:bodyPr>
          <a:lstStyle/>
          <a:p>
            <a:pPr>
              <a:buFont typeface="Wingdings" panose="05000000000000000000" pitchFamily="2" charset="2"/>
              <a:buChar char="Ø"/>
            </a:pPr>
            <a:r>
              <a:rPr lang="mk-MK" sz="2000" dirty="0" smtClean="0">
                <a:solidFill>
                  <a:srgbClr val="FF0000"/>
                </a:solidFill>
                <a:latin typeface="Arial" panose="020B0604020202020204" pitchFamily="34" charset="0"/>
                <a:cs typeface="Arial" panose="020B0604020202020204" pitchFamily="34" charset="0"/>
              </a:rPr>
              <a:t>КЛ.ПРЕГЛЕД</a:t>
            </a:r>
            <a:endParaRPr lang="en-US" sz="2000" dirty="0" smtClean="0">
              <a:solidFill>
                <a:srgbClr val="FF0000"/>
              </a:solidFill>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Инспекција</a:t>
            </a:r>
            <a:r>
              <a:rPr lang="en-US" sz="2000" dirty="0" smtClean="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оток, модрина, дефрмитет, постурални проблеми                                                              – по време!</a:t>
            </a: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Палпација</a:t>
            </a:r>
            <a:r>
              <a:rPr lang="en-US" sz="2000" b="1" dirty="0" smtClean="0">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тонус, болка, дефекти – цела должина</a:t>
            </a: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Опсег на движење</a:t>
            </a:r>
            <a:r>
              <a:rPr lang="mk-MK" sz="2000" dirty="0" smtClean="0">
                <a:latin typeface="Arial" panose="020B0604020202020204" pitchFamily="34" charset="0"/>
                <a:cs typeface="Arial" panose="020B0604020202020204" pitchFamily="34" charset="0"/>
              </a:rPr>
              <a:t> на скочниот зглоб со право и свиткано колено (болни и ограничени, активни и пасивни движења)</a:t>
            </a:r>
            <a:endParaRPr lang="en-US" sz="2000" dirty="0" smtClean="0">
              <a:latin typeface="Arial" panose="020B0604020202020204" pitchFamily="34" charset="0"/>
              <a:cs typeface="Arial" panose="020B0604020202020204" pitchFamily="34" charset="0"/>
            </a:endParaRPr>
          </a:p>
          <a:p>
            <a:pPr marL="0" indent="0">
              <a:buNone/>
            </a:pPr>
            <a:endParaRPr lang="mk-MK" sz="2000"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Мускулна сила</a:t>
            </a:r>
            <a:r>
              <a:rPr lang="mk-MK" sz="2000" dirty="0" smtClean="0">
                <a:latin typeface="Arial" panose="020B0604020202020204" pitchFamily="34" charset="0"/>
                <a:cs typeface="Arial" panose="020B0604020202020204" pitchFamily="34" charset="0"/>
              </a:rPr>
              <a:t> (движења на плантарна флексија                     наспроти отпор) = ,</a:t>
            </a:r>
            <a:r>
              <a:rPr lang="en-US" sz="2000" dirty="0" smtClean="0">
                <a:latin typeface="Arial" panose="020B0604020202020204" pitchFamily="34" charset="0"/>
                <a:cs typeface="Arial" panose="020B0604020202020204" pitchFamily="34" charset="0"/>
              </a:rPr>
              <a:t>”</a:t>
            </a:r>
            <a:r>
              <a:rPr lang="mk-MK" sz="2000" dirty="0" smtClean="0">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a:t>
            </a:r>
            <a:r>
              <a:rPr lang="mk-MK" sz="2000" dirty="0" smtClean="0">
                <a:latin typeface="Arial" panose="020B0604020202020204" pitchFamily="34" charset="0"/>
                <a:cs typeface="Arial" panose="020B0604020202020204" pitchFamily="34" charset="0"/>
              </a:rPr>
              <a:t> тест е болка и слабост</a:t>
            </a:r>
            <a:endParaRPr lang="en-US" sz="2000" dirty="0" smtClean="0">
              <a:latin typeface="Arial" panose="020B0604020202020204" pitchFamily="34" charset="0"/>
              <a:cs typeface="Arial" panose="020B0604020202020204" pitchFamily="34" charset="0"/>
            </a:endParaRPr>
          </a:p>
          <a:p>
            <a:pPr>
              <a:buFont typeface="Arial" panose="020B0604020202020204" pitchFamily="34" charset="0"/>
              <a:buChar char="•"/>
            </a:pPr>
            <a:endParaRPr lang="mk-MK" sz="2000"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Специфични тестови</a:t>
            </a:r>
          </a:p>
          <a:p>
            <a:pPr lvl="1">
              <a:buFont typeface="Arial" panose="020B0604020202020204" pitchFamily="34" charset="0"/>
              <a:buChar char="•"/>
            </a:pPr>
            <a:r>
              <a:rPr lang="en-US" sz="2000" dirty="0" smtClean="0">
                <a:latin typeface="Arial" panose="020B0604020202020204" pitchFamily="34" charset="0"/>
                <a:cs typeface="Arial" panose="020B0604020202020204" pitchFamily="34" charset="0"/>
              </a:rPr>
              <a:t>Thompson </a:t>
            </a:r>
            <a:r>
              <a:rPr lang="mk-MK" sz="2000" dirty="0" smtClean="0">
                <a:latin typeface="Arial" panose="020B0604020202020204" pitchFamily="34" charset="0"/>
                <a:cs typeface="Arial" panose="020B0604020202020204" pitchFamily="34" charset="0"/>
              </a:rPr>
              <a:t>-  ов тест</a:t>
            </a:r>
          </a:p>
          <a:p>
            <a:pPr lvl="1">
              <a:buFont typeface="Arial" panose="020B0604020202020204" pitchFamily="34" charset="0"/>
              <a:buChar char="•"/>
            </a:pPr>
            <a:r>
              <a:rPr lang="mk-MK" sz="2000" dirty="0" smtClean="0">
                <a:latin typeface="Arial" panose="020B0604020202020204" pitchFamily="34" charset="0"/>
                <a:cs typeface="Arial" panose="020B0604020202020204" pitchFamily="34" charset="0"/>
              </a:rPr>
              <a:t>Подигнување на прсти, скокање на прсти</a:t>
            </a:r>
          </a:p>
        </p:txBody>
      </p:sp>
      <p:pic>
        <p:nvPicPr>
          <p:cNvPr id="5" name="Picture 4" descr="http://www.sportsinjuryclinic.net/images/1-footsmall/thompsons-test150.jpg">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6781800" y="4952999"/>
            <a:ext cx="1984248" cy="1828801"/>
          </a:xfrm>
          <a:prstGeom prst="rect">
            <a:avLst/>
          </a:prstGeom>
          <a:noFill/>
          <a:ln>
            <a:noFill/>
          </a:ln>
        </p:spPr>
      </p:pic>
    </p:spTree>
    <p:extLst>
      <p:ext uri="{BB962C8B-B14F-4D97-AF65-F5344CB8AC3E}">
        <p14:creationId xmlns:p14="http://schemas.microsoft.com/office/powerpoint/2010/main" val="166152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400" dirty="0" smtClean="0">
                <a:latin typeface="Arial" panose="020B0604020202020204" pitchFamily="34" charset="0"/>
                <a:cs typeface="Arial" panose="020B0604020202020204" pitchFamily="34" charset="0"/>
              </a:rPr>
              <a:t>МУСКУЛНА ПОВРЕДА НА ЗАДНАТА СТРАНА </a:t>
            </a:r>
            <a:br>
              <a:rPr lang="mk-MK" sz="2400" dirty="0" smtClean="0">
                <a:latin typeface="Arial" panose="020B0604020202020204" pitchFamily="34" charset="0"/>
                <a:cs typeface="Arial" panose="020B0604020202020204" pitchFamily="34" charset="0"/>
              </a:rPr>
            </a:br>
            <a:r>
              <a:rPr lang="mk-MK" sz="2400" dirty="0" smtClean="0">
                <a:latin typeface="Arial" panose="020B0604020202020204" pitchFamily="34" charset="0"/>
                <a:cs typeface="Arial" panose="020B0604020202020204" pitchFamily="34" charset="0"/>
              </a:rPr>
              <a:t>НА ПОТКОЛЕНИЦАТА (</a:t>
            </a:r>
            <a:r>
              <a:rPr lang="en-US" sz="2400" dirty="0" smtClean="0">
                <a:latin typeface="Arial" panose="020B0604020202020204" pitchFamily="34" charset="0"/>
                <a:cs typeface="Arial" panose="020B0604020202020204" pitchFamily="34" charset="0"/>
              </a:rPr>
              <a:t> CALF )</a:t>
            </a:r>
            <a:endParaRPr lang="en-GB" sz="24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228600" y="1600200"/>
            <a:ext cx="8305800" cy="5181600"/>
          </a:xfrm>
        </p:spPr>
        <p:txBody>
          <a:bodyPr>
            <a:normAutofit/>
          </a:bodyPr>
          <a:lstStyle/>
          <a:p>
            <a:pPr marL="0" indent="0" algn="ctr">
              <a:buNone/>
            </a:pPr>
            <a:r>
              <a:rPr lang="mk-MK" sz="2000" dirty="0" smtClean="0">
                <a:solidFill>
                  <a:srgbClr val="FF0000"/>
                </a:solidFill>
                <a:latin typeface="Arial" panose="020B0604020202020204" pitchFamily="34" charset="0"/>
                <a:cs typeface="Arial" panose="020B0604020202020204" pitchFamily="34" charset="0"/>
              </a:rPr>
              <a:t>ДИФЕРЕНЦИЈАЛНА ДИЈАГНОЗА НА БОЛКА НА ЗАДНА СТРАНА НА ПОТКОЛЕНИЦАТА</a:t>
            </a:r>
            <a:endParaRPr lang="en-GB" sz="2000" dirty="0" smtClean="0">
              <a:solidFill>
                <a:srgbClr val="FF0000"/>
              </a:solidFill>
              <a:latin typeface="Arial" panose="020B0604020202020204" pitchFamily="34" charset="0"/>
              <a:cs typeface="Arial" panose="020B0604020202020204" pitchFamily="34" charset="0"/>
            </a:endParaRPr>
          </a:p>
          <a:p>
            <a:pPr marL="0" indent="0" algn="ctr">
              <a:buNone/>
            </a:pPr>
            <a:endParaRPr lang="en-US" sz="2000" dirty="0" smtClean="0">
              <a:solidFill>
                <a:srgbClr val="FF0000"/>
              </a:solidFill>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Мускулна повреда </a:t>
            </a:r>
            <a:r>
              <a:rPr lang="mk-MK" sz="2000" dirty="0" smtClean="0">
                <a:latin typeface="Arial" panose="020B0604020202020204" pitchFamily="34" charset="0"/>
                <a:cs typeface="Arial" panose="020B0604020202020204" pitchFamily="34" charset="0"/>
              </a:rPr>
              <a:t>(структурна)</a:t>
            </a: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Контузија – </a:t>
            </a:r>
            <a:r>
              <a:rPr lang="mk-MK" sz="2000" dirty="0" smtClean="0">
                <a:latin typeface="Arial" panose="020B0604020202020204" pitchFamily="34" charset="0"/>
                <a:cs typeface="Arial" panose="020B0604020202020204" pitchFamily="34" charset="0"/>
              </a:rPr>
              <a:t>директен удар (% </a:t>
            </a:r>
            <a:r>
              <a:rPr lang="en-US" sz="2000" dirty="0" smtClean="0">
                <a:latin typeface="Arial" panose="020B0604020202020204" pitchFamily="34" charset="0"/>
                <a:cs typeface="Arial" panose="020B0604020202020204" pitchFamily="34" charset="0"/>
              </a:rPr>
              <a:t>compart.sy., myositis </a:t>
            </a:r>
            <a:r>
              <a:rPr lang="en-US" sz="2000" dirty="0" err="1" smtClean="0">
                <a:latin typeface="Arial" panose="020B0604020202020204" pitchFamily="34" charset="0"/>
                <a:cs typeface="Arial" panose="020B0604020202020204" pitchFamily="34" charset="0"/>
              </a:rPr>
              <a:t>ossificans</a:t>
            </a:r>
            <a:r>
              <a:rPr lang="en-US" sz="2000" dirty="0" smtClean="0">
                <a:latin typeface="Arial" panose="020B0604020202020204" pitchFamily="34" charset="0"/>
                <a:cs typeface="Arial" panose="020B0604020202020204" pitchFamily="34" charset="0"/>
              </a:rPr>
              <a:t>)</a:t>
            </a:r>
            <a:r>
              <a:rPr lang="mk-MK" sz="2000" dirty="0" smtClean="0">
                <a:latin typeface="Arial" panose="020B0604020202020204" pitchFamily="34" charset="0"/>
                <a:cs typeface="Arial" panose="020B0604020202020204" pitchFamily="34" charset="0"/>
              </a:rPr>
              <a:t> </a:t>
            </a:r>
          </a:p>
          <a:p>
            <a:pPr>
              <a:buFont typeface="Arial" panose="020B0604020202020204" pitchFamily="34" charset="0"/>
              <a:buChar char="•"/>
            </a:pPr>
            <a:r>
              <a:rPr lang="en-GB" sz="2000" b="1" dirty="0" smtClean="0">
                <a:latin typeface="Arial" panose="020B0604020202020204" pitchFamily="34" charset="0"/>
                <a:cs typeface="Arial" panose="020B0604020202020204" pitchFamily="34" charset="0"/>
              </a:rPr>
              <a:t>DOMS</a:t>
            </a:r>
            <a:r>
              <a:rPr lang="mk-MK" sz="2000" b="1" dirty="0" smtClean="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(функционална), одложена, по часови или денови </a:t>
            </a:r>
            <a:endParaRPr lang="en-GB" sz="2000"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Мускулни грчеви</a:t>
            </a:r>
            <a:r>
              <a:rPr lang="mk-MK" sz="2000" dirty="0" smtClean="0">
                <a:latin typeface="Arial" panose="020B0604020202020204" pitchFamily="34" charset="0"/>
                <a:cs typeface="Arial" panose="020B0604020202020204" pitchFamily="34" charset="0"/>
              </a:rPr>
              <a:t> (нагла неволева болна контракција)</a:t>
            </a:r>
            <a:endParaRPr lang="en-US" sz="2000"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Пренесена болка </a:t>
            </a:r>
            <a:r>
              <a:rPr lang="mk-MK" sz="2000" dirty="0" smtClean="0">
                <a:latin typeface="Arial" panose="020B0604020202020204" pitchFamily="34" charset="0"/>
                <a:cs typeface="Arial" panose="020B0604020202020204" pitchFamily="34" charset="0"/>
              </a:rPr>
              <a:t>(лумбален </a:t>
            </a:r>
            <a:r>
              <a:rPr lang="en-US" sz="2000" dirty="0" smtClean="0">
                <a:latin typeface="Arial" panose="020B0604020202020204" pitchFamily="34" charset="0"/>
                <a:cs typeface="Arial" panose="020B0604020202020204" pitchFamily="34" charset="0"/>
              </a:rPr>
              <a:t>`</a:t>
            </a:r>
            <a:r>
              <a:rPr lang="mk-MK" sz="2000" dirty="0" smtClean="0">
                <a:latin typeface="Arial" panose="020B0604020202020204" pitchFamily="34" charset="0"/>
                <a:cs typeface="Arial" panose="020B0604020202020204" pitchFamily="34" charset="0"/>
              </a:rPr>
              <a:t>рбет</a:t>
            </a:r>
            <a:r>
              <a:rPr lang="en-GB" sz="2000" dirty="0" smtClean="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колено Бекер)</a:t>
            </a:r>
            <a:endParaRPr lang="en-GB" sz="2000"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en-GB" sz="2000" b="1" dirty="0" smtClean="0">
                <a:latin typeface="Arial" panose="020B0604020202020204" pitchFamily="34" charset="0"/>
                <a:cs typeface="Arial" panose="020B0604020202020204" pitchFamily="34" charset="0"/>
              </a:rPr>
              <a:t>Compartment </a:t>
            </a:r>
            <a:r>
              <a:rPr lang="en-GB" sz="2000" b="1" dirty="0" err="1" smtClean="0">
                <a:latin typeface="Arial" panose="020B0604020202020204" pitchFamily="34" charset="0"/>
                <a:cs typeface="Arial" panose="020B0604020202020204" pitchFamily="34" charset="0"/>
              </a:rPr>
              <a:t>Sy</a:t>
            </a:r>
            <a:r>
              <a:rPr lang="en-GB" sz="2000" b="1" dirty="0" smtClean="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a:t>
            </a:r>
            <a:r>
              <a:rPr lang="mk-MK" sz="2000" dirty="0" smtClean="0">
                <a:latin typeface="Arial" panose="020B0604020202020204" pitchFamily="34" charset="0"/>
                <a:cs typeface="Arial" panose="020B0604020202020204" pitchFamily="34" charset="0"/>
              </a:rPr>
              <a:t>заден површен и длабок компартмент)</a:t>
            </a:r>
            <a:endParaRPr lang="mk-MK" sz="2000" b="1"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Проблем со циркулација (</a:t>
            </a:r>
            <a:r>
              <a:rPr lang="en-GB" sz="2000" b="1" dirty="0" smtClean="0">
                <a:latin typeface="Arial" panose="020B0604020202020204" pitchFamily="34" charset="0"/>
                <a:cs typeface="Arial" panose="020B0604020202020204" pitchFamily="34" charset="0"/>
              </a:rPr>
              <a:t>entrapment </a:t>
            </a:r>
            <a:r>
              <a:rPr lang="en-GB" sz="2000" b="1" dirty="0" err="1" smtClean="0">
                <a:latin typeface="Arial" panose="020B0604020202020204" pitchFamily="34" charset="0"/>
                <a:cs typeface="Arial" panose="020B0604020202020204" pitchFamily="34" charset="0"/>
              </a:rPr>
              <a:t>a.poplitea</a:t>
            </a:r>
            <a:r>
              <a:rPr lang="en-GB" sz="2000" b="1" dirty="0" smtClean="0">
                <a:latin typeface="Arial" panose="020B0604020202020204" pitchFamily="34" charset="0"/>
                <a:cs typeface="Arial" panose="020B0604020202020204" pitchFamily="34" charset="0"/>
              </a:rPr>
              <a:t>, </a:t>
            </a:r>
            <a:r>
              <a:rPr lang="en-GB" sz="2000" b="1" dirty="0" err="1" smtClean="0">
                <a:latin typeface="Arial" panose="020B0604020202020204" pitchFamily="34" charset="0"/>
                <a:cs typeface="Arial" panose="020B0604020202020204" pitchFamily="34" charset="0"/>
              </a:rPr>
              <a:t>a.illiaca</a:t>
            </a:r>
            <a:r>
              <a:rPr lang="en-GB" sz="2000" b="1" dirty="0" smtClean="0">
                <a:latin typeface="Arial" panose="020B0604020202020204" pitchFamily="34" charset="0"/>
                <a:cs typeface="Arial" panose="020B0604020202020204" pitchFamily="34" charset="0"/>
              </a:rPr>
              <a:t> ext.)</a:t>
            </a:r>
            <a:endParaRPr lang="mk-MK" sz="2000"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Стрес фрактура на фибула</a:t>
            </a: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Стрес фрактура на тибија </a:t>
            </a:r>
            <a:r>
              <a:rPr lang="en-US" sz="2000" dirty="0" smtClean="0">
                <a:latin typeface="Arial" panose="020B0604020202020204" pitchFamily="34" charset="0"/>
                <a:cs typeface="Arial" panose="020B0604020202020204" pitchFamily="34" charset="0"/>
              </a:rPr>
              <a:t>(</a:t>
            </a:r>
            <a:r>
              <a:rPr lang="mk-MK" sz="2000" dirty="0" smtClean="0">
                <a:latin typeface="Arial" panose="020B0604020202020204" pitchFamily="34" charset="0"/>
                <a:cs typeface="Arial" panose="020B0604020202020204" pitchFamily="34" charset="0"/>
              </a:rPr>
              <a:t>предна болка)</a:t>
            </a: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Длабока венска тромбоза </a:t>
            </a:r>
            <a:r>
              <a:rPr lang="en-US" sz="2000" dirty="0" smtClean="0">
                <a:latin typeface="Arial" panose="020B0604020202020204" pitchFamily="34" charset="0"/>
                <a:cs typeface="Arial" panose="020B0604020202020204" pitchFamily="34" charset="0"/>
              </a:rPr>
              <a:t>DVT </a:t>
            </a:r>
            <a:endParaRPr lang="mk-MK" sz="20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302294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mk-MK" sz="2400" dirty="0" smtClean="0">
                <a:latin typeface="Arial" panose="020B0604020202020204" pitchFamily="34" charset="0"/>
                <a:cs typeface="Arial" panose="020B0604020202020204" pitchFamily="34" charset="0"/>
              </a:rPr>
              <a:t>ПРЕДНА СТРАНА </a:t>
            </a:r>
            <a:br>
              <a:rPr lang="mk-MK" sz="2400" dirty="0" smtClean="0">
                <a:latin typeface="Arial" panose="020B0604020202020204" pitchFamily="34" charset="0"/>
                <a:cs typeface="Arial" panose="020B0604020202020204" pitchFamily="34" charset="0"/>
              </a:rPr>
            </a:br>
            <a:r>
              <a:rPr lang="mk-MK" sz="2400" dirty="0" smtClean="0">
                <a:latin typeface="Arial" panose="020B0604020202020204" pitchFamily="34" charset="0"/>
                <a:cs typeface="Arial" panose="020B0604020202020204" pitchFamily="34" charset="0"/>
              </a:rPr>
              <a:t>НА ПОТКОЛЕНИЦАТА (</a:t>
            </a:r>
            <a:r>
              <a:rPr lang="en-US" sz="2400" dirty="0" smtClean="0">
                <a:latin typeface="Arial" panose="020B0604020202020204" pitchFamily="34" charset="0"/>
                <a:cs typeface="Arial" panose="020B0604020202020204" pitchFamily="34" charset="0"/>
              </a:rPr>
              <a:t> SHIN )</a:t>
            </a:r>
            <a:endParaRPr lang="en-GB" sz="2400"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228600" y="1828800"/>
            <a:ext cx="8305800" cy="4953000"/>
          </a:xfrm>
        </p:spPr>
        <p:txBody>
          <a:bodyPr>
            <a:normAutofit/>
          </a:bodyPr>
          <a:lstStyle/>
          <a:p>
            <a:pPr marL="0" indent="0" algn="ctr">
              <a:buNone/>
            </a:pPr>
            <a:r>
              <a:rPr lang="mk-MK" sz="2000" dirty="0" smtClean="0">
                <a:solidFill>
                  <a:srgbClr val="FF0000"/>
                </a:solidFill>
                <a:latin typeface="Arial" panose="020B0604020202020204" pitchFamily="34" charset="0"/>
                <a:cs typeface="Arial" panose="020B0604020202020204" pitchFamily="34" charset="0"/>
              </a:rPr>
              <a:t>ДИФЕРЕНЦИЈАЛНА ДИЈАГНОЗА НА БОЛКА НА ПРЕДНА СТРАНА НА ПОТКОЛЕНИЦАТА</a:t>
            </a:r>
            <a:endParaRPr lang="en-GB" sz="2000" dirty="0" smtClean="0">
              <a:solidFill>
                <a:srgbClr val="FF0000"/>
              </a:solidFill>
              <a:latin typeface="Arial" panose="020B0604020202020204" pitchFamily="34" charset="0"/>
              <a:cs typeface="Arial" panose="020B0604020202020204" pitchFamily="34" charset="0"/>
            </a:endParaRPr>
          </a:p>
          <a:p>
            <a:pPr>
              <a:buFont typeface="Arial" panose="020B0604020202020204" pitchFamily="34" charset="0"/>
              <a:buChar char="•"/>
            </a:pPr>
            <a:endParaRPr lang="mk-MK" sz="2000" b="1" dirty="0">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a:latin typeface="Arial" panose="020B0604020202020204" pitchFamily="34" charset="0"/>
                <a:cs typeface="Arial" panose="020B0604020202020204" pitchFamily="34" charset="0"/>
              </a:rPr>
              <a:t>Коскена болка </a:t>
            </a:r>
            <a:r>
              <a:rPr lang="mk-MK" sz="2000" dirty="0">
                <a:latin typeface="Arial" panose="020B0604020202020204" pitchFamily="34" charset="0"/>
                <a:cs typeface="Arial" panose="020B0604020202020204" pitchFamily="34" charset="0"/>
              </a:rPr>
              <a:t>(контузии, едем, до стрес фрактури)</a:t>
            </a:r>
          </a:p>
          <a:p>
            <a:pPr>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Medial </a:t>
            </a:r>
            <a:r>
              <a:rPr lang="en-US" sz="2000" b="1" dirty="0" err="1" smtClean="0">
                <a:latin typeface="Arial" panose="020B0604020202020204" pitchFamily="34" charset="0"/>
                <a:cs typeface="Arial" panose="020B0604020202020204" pitchFamily="34" charset="0"/>
              </a:rPr>
              <a:t>tibial</a:t>
            </a:r>
            <a:r>
              <a:rPr lang="en-US" sz="2000" b="1" dirty="0" smtClean="0">
                <a:latin typeface="Arial" panose="020B0604020202020204" pitchFamily="34" charset="0"/>
                <a:cs typeface="Arial" panose="020B0604020202020204" pitchFamily="34" charset="0"/>
              </a:rPr>
              <a:t> stress syndrome </a:t>
            </a:r>
            <a:r>
              <a:rPr lang="en-GB" sz="2000" dirty="0" smtClean="0">
                <a:latin typeface="Arial" panose="020B0604020202020204" pitchFamily="34" charset="0"/>
                <a:cs typeface="Arial" panose="020B0604020202020204" pitchFamily="34" charset="0"/>
              </a:rPr>
              <a:t>(</a:t>
            </a:r>
            <a:r>
              <a:rPr lang="mk-MK" sz="2000" dirty="0" smtClean="0">
                <a:latin typeface="Arial" panose="020B0604020202020204" pitchFamily="34" charset="0"/>
                <a:cs typeface="Arial" panose="020B0604020202020204" pitchFamily="34" charset="0"/>
              </a:rPr>
              <a:t>тракционен периостит)</a:t>
            </a:r>
            <a:r>
              <a:rPr lang="mk-MK" sz="2000" b="1" dirty="0" smtClean="0">
                <a:latin typeface="Arial" panose="020B0604020202020204" pitchFamily="34" charset="0"/>
                <a:cs typeface="Arial" panose="020B0604020202020204" pitchFamily="34" charset="0"/>
              </a:rPr>
              <a:t> </a:t>
            </a: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Воспаление на тетиви со припој на предна страна</a:t>
            </a:r>
            <a:endParaRPr lang="mk-MK" sz="2000"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en-GB" sz="2000" b="1" dirty="0" smtClean="0">
                <a:latin typeface="Arial" panose="020B0604020202020204" pitchFamily="34" charset="0"/>
                <a:cs typeface="Arial" panose="020B0604020202020204" pitchFamily="34" charset="0"/>
              </a:rPr>
              <a:t>Compartment </a:t>
            </a:r>
            <a:r>
              <a:rPr lang="en-GB" sz="2000" b="1" dirty="0" err="1" smtClean="0">
                <a:latin typeface="Arial" panose="020B0604020202020204" pitchFamily="34" charset="0"/>
                <a:cs typeface="Arial" panose="020B0604020202020204" pitchFamily="34" charset="0"/>
              </a:rPr>
              <a:t>Sy</a:t>
            </a:r>
            <a:r>
              <a:rPr lang="en-GB" sz="2000" b="1" dirty="0" smtClean="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a:t>
            </a:r>
            <a:r>
              <a:rPr lang="mk-MK" sz="2000" dirty="0" smtClean="0">
                <a:latin typeface="Arial" panose="020B0604020202020204" pitchFamily="34" charset="0"/>
                <a:cs typeface="Arial" panose="020B0604020202020204" pitchFamily="34" charset="0"/>
              </a:rPr>
              <a:t>преден компартмент)</a:t>
            </a:r>
            <a:endParaRPr lang="mk-MK" sz="2000" b="1"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Проблем со несоодветна циркулација (артерска и венска)</a:t>
            </a:r>
            <a:endParaRPr lang="mk-MK" sz="2000"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Entrapment </a:t>
            </a:r>
            <a:r>
              <a:rPr lang="en-US" sz="2000" b="1" dirty="0" err="1" smtClean="0">
                <a:latin typeface="Arial" panose="020B0604020202020204" pitchFamily="34" charset="0"/>
                <a:cs typeface="Arial" panose="020B0604020202020204" pitchFamily="34" charset="0"/>
              </a:rPr>
              <a:t>n.peroneus</a:t>
            </a:r>
            <a:endParaRPr lang="en-US" sz="2000" b="1" dirty="0" smtClean="0">
              <a:latin typeface="Arial" panose="020B0604020202020204" pitchFamily="34" charset="0"/>
              <a:cs typeface="Arial" panose="020B0604020202020204" pitchFamily="34" charset="0"/>
            </a:endParaRP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Длабока венска тромбоза </a:t>
            </a:r>
            <a:r>
              <a:rPr lang="en-US" sz="2000" dirty="0" smtClean="0">
                <a:latin typeface="Arial" panose="020B0604020202020204" pitchFamily="34" charset="0"/>
                <a:cs typeface="Arial" panose="020B0604020202020204" pitchFamily="34" charset="0"/>
              </a:rPr>
              <a:t>DVT –</a:t>
            </a:r>
            <a:r>
              <a:rPr lang="en-GB" sz="2000" dirty="0">
                <a:latin typeface="Arial" panose="020B0604020202020204" pitchFamily="34" charset="0"/>
                <a:cs typeface="Arial" panose="020B0604020202020204" pitchFamily="34" charset="0"/>
              </a:rPr>
              <a:t> </a:t>
            </a:r>
            <a:r>
              <a:rPr lang="mk-MK" sz="2000" dirty="0" smtClean="0">
                <a:latin typeface="Arial" panose="020B0604020202020204" pitchFamily="34" charset="0"/>
                <a:cs typeface="Arial" panose="020B0604020202020204" pitchFamily="34" charset="0"/>
              </a:rPr>
              <a:t>ретко</a:t>
            </a:r>
          </a:p>
          <a:p>
            <a:pPr>
              <a:buFont typeface="Arial" panose="020B0604020202020204" pitchFamily="34" charset="0"/>
              <a:buChar char="•"/>
            </a:pPr>
            <a:r>
              <a:rPr lang="mk-MK" sz="2000" b="1" dirty="0" smtClean="0">
                <a:latin typeface="Arial" panose="020B0604020202020204" pitchFamily="34" charset="0"/>
                <a:cs typeface="Arial" panose="020B0604020202020204" pitchFamily="34" charset="0"/>
              </a:rPr>
              <a:t>Тумори на коска или меки ткива</a:t>
            </a:r>
          </a:p>
        </p:txBody>
      </p:sp>
    </p:spTree>
    <p:extLst>
      <p:ext uri="{BB962C8B-B14F-4D97-AF65-F5344CB8AC3E}">
        <p14:creationId xmlns:p14="http://schemas.microsoft.com/office/powerpoint/2010/main" val="126566883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GB" dirty="0"/>
          </a:p>
        </p:txBody>
      </p:sp>
      <p:sp>
        <p:nvSpPr>
          <p:cNvPr id="3" name="Title 2"/>
          <p:cNvSpPr>
            <a:spLocks noGrp="1"/>
          </p:cNvSpPr>
          <p:nvPr>
            <p:ph type="title"/>
          </p:nvPr>
        </p:nvSpPr>
        <p:spPr/>
        <p:txBody>
          <a:bodyPr/>
          <a:lstStyle/>
          <a:p>
            <a:r>
              <a:rPr lang="mk-MK" dirty="0" smtClean="0"/>
              <a:t>РАМО</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4930" y="2716530"/>
            <a:ext cx="6262007" cy="3714750"/>
          </a:xfrm>
          <a:prstGeom prst="rect">
            <a:avLst/>
          </a:prstGeom>
        </p:spPr>
      </p:pic>
    </p:spTree>
    <p:extLst>
      <p:ext uri="{BB962C8B-B14F-4D97-AF65-F5344CB8AC3E}">
        <p14:creationId xmlns:p14="http://schemas.microsoft.com/office/powerpoint/2010/main" val="278024340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0297" t="42633" r="19749" b="26019"/>
          <a:stretch/>
        </p:blipFill>
        <p:spPr>
          <a:xfrm>
            <a:off x="304800" y="3552825"/>
            <a:ext cx="6477000" cy="1905000"/>
          </a:xfrm>
          <a:prstGeom prst="rect">
            <a:avLst/>
          </a:prstGeom>
        </p:spPr>
      </p:pic>
      <p:sp>
        <p:nvSpPr>
          <p:cNvPr id="2" name="Title 1"/>
          <p:cNvSpPr>
            <a:spLocks noGrp="1"/>
          </p:cNvSpPr>
          <p:nvPr>
            <p:ph type="title"/>
          </p:nvPr>
        </p:nvSpPr>
        <p:spPr/>
        <p:txBody>
          <a:bodyPr/>
          <a:lstStyle/>
          <a:p>
            <a:endParaRPr lang="en-GB"/>
          </a:p>
        </p:txBody>
      </p:sp>
      <p:sp>
        <p:nvSpPr>
          <p:cNvPr id="6" name="TextBox 5"/>
          <p:cNvSpPr txBox="1"/>
          <p:nvPr/>
        </p:nvSpPr>
        <p:spPr>
          <a:xfrm>
            <a:off x="762000" y="2057400"/>
            <a:ext cx="4225196" cy="4801314"/>
          </a:xfrm>
          <a:prstGeom prst="rect">
            <a:avLst/>
          </a:prstGeom>
          <a:noFill/>
        </p:spPr>
        <p:txBody>
          <a:bodyPr wrap="none" rtlCol="0">
            <a:spAutoFit/>
          </a:bodyPr>
          <a:lstStyle/>
          <a:p>
            <a:r>
              <a:rPr lang="mk-MK" dirty="0" smtClean="0">
                <a:latin typeface="Arial" panose="020B0604020202020204" pitchFamily="34" charset="0"/>
                <a:cs typeface="Arial" panose="020B0604020202020204" pitchFamily="34" charset="0"/>
              </a:rPr>
              <a:t>- 2-4% ОД СИТЕ ПОВРЕДИ</a:t>
            </a:r>
          </a:p>
          <a:p>
            <a:pPr marL="285750" indent="-285750">
              <a:buFontTx/>
              <a:buChar char="-"/>
            </a:pPr>
            <a:r>
              <a:rPr lang="mk-MK" dirty="0" smtClean="0">
                <a:latin typeface="Arial" panose="020B0604020202020204" pitchFamily="34" charset="0"/>
                <a:cs typeface="Arial" panose="020B0604020202020204" pitchFamily="34" charset="0"/>
              </a:rPr>
              <a:t>Не се чести, но сериозни</a:t>
            </a:r>
            <a:endParaRPr lang="en-US" dirty="0" smtClean="0">
              <a:latin typeface="Arial" panose="020B0604020202020204" pitchFamily="34" charset="0"/>
              <a:cs typeface="Arial" panose="020B0604020202020204" pitchFamily="34" charset="0"/>
            </a:endParaRP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endParaRPr lang="en-US" dirty="0" smtClean="0">
              <a:latin typeface="Arial" panose="020B0604020202020204" pitchFamily="34" charset="0"/>
              <a:cs typeface="Arial" panose="020B0604020202020204" pitchFamily="34" charset="0"/>
            </a:endParaRP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endParaRPr lang="en-US" dirty="0" smtClean="0">
              <a:latin typeface="Arial" panose="020B0604020202020204" pitchFamily="34" charset="0"/>
              <a:cs typeface="Arial" panose="020B0604020202020204" pitchFamily="34" charset="0"/>
            </a:endParaRP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endParaRPr lang="en-US" dirty="0" smtClean="0">
              <a:latin typeface="Arial" panose="020B0604020202020204" pitchFamily="34" charset="0"/>
              <a:cs typeface="Arial" panose="020B0604020202020204" pitchFamily="34" charset="0"/>
            </a:endParaRP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endParaRPr lang="en-US" dirty="0" smtClean="0">
              <a:latin typeface="Arial" panose="020B0604020202020204" pitchFamily="34" charset="0"/>
              <a:cs typeface="Arial" panose="020B0604020202020204" pitchFamily="34" charset="0"/>
            </a:endParaRPr>
          </a:p>
          <a:p>
            <a:pPr marL="285750" indent="-285750">
              <a:buFontTx/>
              <a:buChar char="-"/>
            </a:pPr>
            <a:endParaRPr lang="en-US" dirty="0">
              <a:latin typeface="Arial" panose="020B0604020202020204" pitchFamily="34" charset="0"/>
              <a:cs typeface="Arial" panose="020B0604020202020204" pitchFamily="34" charset="0"/>
            </a:endParaRPr>
          </a:p>
          <a:p>
            <a:pPr marL="285750" indent="-285750">
              <a:buFontTx/>
              <a:buChar char="-"/>
            </a:pPr>
            <a:endParaRPr lang="en-US" dirty="0" smtClean="0">
              <a:latin typeface="Arial" panose="020B0604020202020204" pitchFamily="34" charset="0"/>
              <a:cs typeface="Arial" panose="020B0604020202020204" pitchFamily="34" charset="0"/>
            </a:endParaRPr>
          </a:p>
          <a:p>
            <a:endParaRPr lang="mk-MK" dirty="0" smtClean="0">
              <a:latin typeface="Arial" panose="020B0604020202020204" pitchFamily="34" charset="0"/>
              <a:cs typeface="Arial" panose="020B0604020202020204" pitchFamily="34" charset="0"/>
            </a:endParaRPr>
          </a:p>
          <a:p>
            <a:r>
              <a:rPr lang="mk-MK" dirty="0" smtClean="0">
                <a:latin typeface="Arial" panose="020B0604020202020204" pitchFamily="34" charset="0"/>
                <a:cs typeface="Arial" panose="020B0604020202020204" pitchFamily="34" charset="0"/>
              </a:rPr>
              <a:t>Теренски играчи = Лабрални повреди</a:t>
            </a:r>
          </a:p>
          <a:p>
            <a:r>
              <a:rPr lang="mk-MK" dirty="0" smtClean="0">
                <a:latin typeface="Arial" panose="020B0604020202020204" pitchFamily="34" charset="0"/>
                <a:cs typeface="Arial" panose="020B0604020202020204" pitchFamily="34" charset="0"/>
              </a:rPr>
              <a:t>Голмани = Ротаторна манжетна</a:t>
            </a:r>
          </a:p>
          <a:p>
            <a:endParaRPr lang="mk-MK"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5181600" y="1752600"/>
            <a:ext cx="3584447" cy="2032381"/>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0048" y="4648200"/>
            <a:ext cx="3556000" cy="2000250"/>
          </a:xfrm>
          <a:prstGeom prst="rect">
            <a:avLst/>
          </a:prstGeom>
        </p:spPr>
      </p:pic>
    </p:spTree>
    <p:extLst>
      <p:ext uri="{BB962C8B-B14F-4D97-AF65-F5344CB8AC3E}">
        <p14:creationId xmlns:p14="http://schemas.microsoft.com/office/powerpoint/2010/main" val="182332103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mk-MK" sz="3600" dirty="0" smtClean="0"/>
              <a:t>Луксација на рамен зглоб</a:t>
            </a:r>
            <a:endParaRPr lang="en-GB" sz="4000" dirty="0"/>
          </a:p>
        </p:txBody>
      </p:sp>
      <p:sp>
        <p:nvSpPr>
          <p:cNvPr id="3" name="Content Placeholder 2"/>
          <p:cNvSpPr>
            <a:spLocks noGrp="1"/>
          </p:cNvSpPr>
          <p:nvPr>
            <p:ph sz="quarter" idx="1"/>
          </p:nvPr>
        </p:nvSpPr>
        <p:spPr/>
        <p:txBody>
          <a:bodyPr/>
          <a:lstStyle/>
          <a:p>
            <a:r>
              <a:rPr lang="mk-MK" dirty="0" smtClean="0"/>
              <a:t>Контакна повреда</a:t>
            </a:r>
          </a:p>
          <a:p>
            <a:r>
              <a:rPr lang="mk-MK" dirty="0" smtClean="0"/>
              <a:t>Ургентна состојба</a:t>
            </a:r>
          </a:p>
          <a:p>
            <a:pPr lvl="1"/>
            <a:r>
              <a:rPr lang="mk-MK" dirty="0" smtClean="0"/>
              <a:t>Репозиција</a:t>
            </a:r>
          </a:p>
          <a:p>
            <a:pPr lvl="1"/>
            <a:r>
              <a:rPr lang="mk-MK" dirty="0" smtClean="0"/>
              <a:t>Реконструкција за превенција на повторна дислокација (артроскопија на рамо)</a:t>
            </a:r>
            <a:endParaRPr lang="en-GB" dirty="0"/>
          </a:p>
        </p:txBody>
      </p:sp>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4224018"/>
            <a:ext cx="3345191" cy="250539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399" y="4223492"/>
            <a:ext cx="4176533" cy="2505920"/>
          </a:xfrm>
          <a:prstGeom prst="rect">
            <a:avLst/>
          </a:prstGeom>
        </p:spPr>
      </p:pic>
    </p:spTree>
    <p:extLst>
      <p:ext uri="{BB962C8B-B14F-4D97-AF65-F5344CB8AC3E}">
        <p14:creationId xmlns:p14="http://schemas.microsoft.com/office/powerpoint/2010/main" val="254813612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sz="quarter" idx="1"/>
          </p:nvPr>
        </p:nvPicPr>
        <p:blipFill rotWithShape="1">
          <a:blip r:embed="rId3">
            <a:extLst>
              <a:ext uri="{28A0092B-C50C-407E-A947-70E740481C1C}">
                <a14:useLocalDpi xmlns:a14="http://schemas.microsoft.com/office/drawing/2010/main" val="0"/>
              </a:ext>
            </a:extLst>
          </a:blip>
          <a:srcRect l="20003" t="15254" r="18172" b="1695"/>
          <a:stretch/>
        </p:blipFill>
        <p:spPr>
          <a:xfrm>
            <a:off x="2133600" y="243840"/>
            <a:ext cx="6767806" cy="4876800"/>
          </a:xfrm>
        </p:spPr>
      </p:pic>
      <p:sp>
        <p:nvSpPr>
          <p:cNvPr id="5" name="Content Placeholder 2"/>
          <p:cNvSpPr txBox="1">
            <a:spLocks/>
          </p:cNvSpPr>
          <p:nvPr/>
        </p:nvSpPr>
        <p:spPr>
          <a:xfrm>
            <a:off x="612648" y="5105400"/>
            <a:ext cx="8153400" cy="1752600"/>
          </a:xfrm>
          <a:prstGeom prst="rect">
            <a:avLst/>
          </a:prstGeom>
        </p:spPr>
        <p:txBody>
          <a:bodyPr vert="horz">
            <a:normAutofit/>
          </a:bodyPr>
          <a:lst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lstStyle>
          <a:p>
            <a:pPr>
              <a:buFont typeface="Wingdings" panose="05000000000000000000" pitchFamily="2" charset="2"/>
              <a:buChar char="Ø"/>
            </a:pPr>
            <a:r>
              <a:rPr lang="mk-MK" dirty="0" smtClean="0"/>
              <a:t>Артроскопија на рамо</a:t>
            </a:r>
          </a:p>
          <a:p>
            <a:pPr lvl="1">
              <a:buFontTx/>
              <a:buChar char="-"/>
            </a:pPr>
            <a:r>
              <a:rPr lang="mk-MK" dirty="0" smtClean="0"/>
              <a:t>Нестабилност</a:t>
            </a:r>
          </a:p>
          <a:p>
            <a:pPr lvl="1">
              <a:buFontTx/>
              <a:buChar char="-"/>
            </a:pPr>
            <a:r>
              <a:rPr lang="mk-MK" dirty="0" smtClean="0"/>
              <a:t>Повреди на ротаторна манжетна</a:t>
            </a:r>
            <a:endParaRPr lang="en-GB" dirty="0"/>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9167" t="20371" r="31667" b="15926"/>
          <a:stretch/>
        </p:blipFill>
        <p:spPr>
          <a:xfrm>
            <a:off x="612648" y="3352800"/>
            <a:ext cx="4495800" cy="3276600"/>
          </a:xfrm>
          <a:prstGeom prst="rect">
            <a:avLst/>
          </a:prstGeom>
        </p:spPr>
      </p:pic>
    </p:spTree>
    <p:extLst>
      <p:ext uri="{BB962C8B-B14F-4D97-AF65-F5344CB8AC3E}">
        <p14:creationId xmlns:p14="http://schemas.microsoft.com/office/powerpoint/2010/main" val="4143223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2587625" y="6316663"/>
            <a:ext cx="13054723" cy="2413831"/>
          </a:xfrm>
        </p:spPr>
        <p:txBody>
          <a:bodyPr/>
          <a:lstStyle/>
          <a:p>
            <a:endParaRPr lang="en-GB" dirty="0"/>
          </a:p>
        </p:txBody>
      </p:sp>
      <p:sp>
        <p:nvSpPr>
          <p:cNvPr id="3" name="Title 2"/>
          <p:cNvSpPr>
            <a:spLocks noGrp="1"/>
          </p:cNvSpPr>
          <p:nvPr>
            <p:ph type="title"/>
          </p:nvPr>
        </p:nvSpPr>
        <p:spPr/>
        <p:txBody>
          <a:bodyPr/>
          <a:lstStyle/>
          <a:p>
            <a:r>
              <a:rPr lang="mk-MK" dirty="0" smtClean="0"/>
              <a:t>РАЧЕН ЗГЛОБ</a:t>
            </a:r>
            <a:endParaRPr lang="en-GB" dirty="0"/>
          </a:p>
        </p:txBody>
      </p:sp>
      <p:pic>
        <p:nvPicPr>
          <p:cNvPr id="167938" name="Picture 2" descr="Image result for wrist injury in footb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743199"/>
            <a:ext cx="4800600" cy="3194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42950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mk-MK" sz="2800" dirty="0" smtClean="0">
                <a:latin typeface="Arial" panose="020B0604020202020204" pitchFamily="34" charset="0"/>
                <a:cs typeface="Arial" panose="020B0604020202020204" pitchFamily="34" charset="0"/>
              </a:rPr>
              <a:t>Акутни повреди на рачен зглоб</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612648" y="1600200"/>
            <a:ext cx="8153400" cy="5086350"/>
          </a:xfrm>
        </p:spPr>
        <p:txBody>
          <a:bodyPr>
            <a:normAutofit fontScale="92500" lnSpcReduction="20000"/>
          </a:bodyPr>
          <a:lstStyle/>
          <a:p>
            <a:pPr marL="0" indent="0">
              <a:buNone/>
            </a:pPr>
            <a:r>
              <a:rPr lang="mk-MK" sz="2800" dirty="0">
                <a:solidFill>
                  <a:srgbClr val="FF0000"/>
                </a:solidFill>
                <a:latin typeface="Arial" panose="020B0604020202020204" pitchFamily="34" charset="0"/>
                <a:cs typeface="Arial" panose="020B0604020202020204" pitchFamily="34" charset="0"/>
              </a:rPr>
              <a:t>Акутни повреди на рачен зглоб</a:t>
            </a:r>
          </a:p>
          <a:p>
            <a:pPr>
              <a:buFont typeface="Wingdings" panose="05000000000000000000" pitchFamily="2" charset="2"/>
              <a:buChar char="§"/>
            </a:pPr>
            <a:r>
              <a:rPr lang="mk-MK" sz="2800" dirty="0" smtClean="0">
                <a:latin typeface="Arial" panose="020B0604020202020204" pitchFamily="34" charset="0"/>
                <a:cs typeface="Arial" panose="020B0604020202020204" pitchFamily="34" charset="0"/>
              </a:rPr>
              <a:t>Фрактури на дистален радиус</a:t>
            </a:r>
          </a:p>
          <a:p>
            <a:pPr>
              <a:buFont typeface="Wingdings" panose="05000000000000000000" pitchFamily="2" charset="2"/>
              <a:buChar char="§"/>
            </a:pPr>
            <a:r>
              <a:rPr lang="mk-MK" sz="2800" dirty="0" smtClean="0">
                <a:latin typeface="Arial" panose="020B0604020202020204" pitchFamily="34" charset="0"/>
                <a:cs typeface="Arial" panose="020B0604020202020204" pitchFamily="34" charset="0"/>
              </a:rPr>
              <a:t>Фрактури на карпалните коски                </a:t>
            </a:r>
            <a:r>
              <a:rPr lang="mk-MK" sz="2200" dirty="0" smtClean="0">
                <a:latin typeface="Arial" panose="020B0604020202020204" pitchFamily="34" charset="0"/>
                <a:cs typeface="Arial" panose="020B0604020202020204" pitchFamily="34" charset="0"/>
              </a:rPr>
              <a:t>(навикуларна, трикветрум, хаматум </a:t>
            </a:r>
            <a:r>
              <a:rPr lang="en-US" sz="2200" dirty="0" smtClean="0">
                <a:latin typeface="Arial" panose="020B0604020202020204" pitchFamily="34" charset="0"/>
                <a:cs typeface="Arial" panose="020B0604020202020204" pitchFamily="34" charset="0"/>
              </a:rPr>
              <a:t>hook)</a:t>
            </a:r>
          </a:p>
          <a:p>
            <a:pPr>
              <a:buFont typeface="Wingdings" panose="05000000000000000000" pitchFamily="2" charset="2"/>
              <a:buChar char="§"/>
            </a:pPr>
            <a:r>
              <a:rPr lang="en-GB" sz="2800" dirty="0" smtClean="0">
                <a:latin typeface="Arial" panose="020B0604020202020204" pitchFamily="34" charset="0"/>
                <a:cs typeface="Arial" panose="020B0604020202020204" pitchFamily="34" charset="0"/>
              </a:rPr>
              <a:t>TFCC</a:t>
            </a:r>
          </a:p>
          <a:p>
            <a:pPr>
              <a:buFont typeface="Wingdings" panose="05000000000000000000" pitchFamily="2" charset="2"/>
              <a:buChar char="§"/>
            </a:pPr>
            <a:r>
              <a:rPr lang="mk-MK" sz="2800" dirty="0" smtClean="0">
                <a:latin typeface="Arial" panose="020B0604020202020204" pitchFamily="34" charset="0"/>
                <a:cs typeface="Arial" panose="020B0604020202020204" pitchFamily="34" charset="0"/>
              </a:rPr>
              <a:t>Лигаментарни повреди </a:t>
            </a:r>
          </a:p>
          <a:p>
            <a:pPr lvl="1">
              <a:buFont typeface="Wingdings" panose="05000000000000000000" pitchFamily="2" charset="2"/>
              <a:buChar char="§"/>
            </a:pPr>
            <a:r>
              <a:rPr lang="mk-MK" sz="2400" dirty="0" smtClean="0">
                <a:latin typeface="Arial" panose="020B0604020202020204" pitchFamily="34" charset="0"/>
                <a:cs typeface="Arial" panose="020B0604020202020204" pitchFamily="34" charset="0"/>
              </a:rPr>
              <a:t>Зглобна капсула</a:t>
            </a:r>
          </a:p>
          <a:p>
            <a:pPr lvl="1">
              <a:buFont typeface="Wingdings" panose="05000000000000000000" pitchFamily="2" charset="2"/>
              <a:buChar char="§"/>
            </a:pPr>
            <a:r>
              <a:rPr lang="en-US" sz="2400" dirty="0" smtClean="0">
                <a:latin typeface="Arial" panose="020B0604020202020204" pitchFamily="34" charset="0"/>
                <a:cs typeface="Arial" panose="020B0604020202020204" pitchFamily="34" charset="0"/>
              </a:rPr>
              <a:t>SL, LT</a:t>
            </a:r>
            <a:endParaRPr lang="mk-MK" sz="2400" dirty="0" smtClean="0">
              <a:latin typeface="Arial" panose="020B0604020202020204" pitchFamily="34" charset="0"/>
              <a:cs typeface="Arial" panose="020B0604020202020204" pitchFamily="34" charset="0"/>
            </a:endParaRPr>
          </a:p>
          <a:p>
            <a:pPr marL="0" indent="0">
              <a:buNone/>
            </a:pPr>
            <a:r>
              <a:rPr lang="mk-MK" sz="2800" dirty="0">
                <a:solidFill>
                  <a:srgbClr val="FF0000"/>
                </a:solidFill>
                <a:latin typeface="Arial" panose="020B0604020202020204" pitchFamily="34" charset="0"/>
                <a:cs typeface="Arial" panose="020B0604020202020204" pitchFamily="34" charset="0"/>
              </a:rPr>
              <a:t>Хронична болка во рачен </a:t>
            </a:r>
            <a:r>
              <a:rPr lang="mk-MK" sz="2800" dirty="0" smtClean="0">
                <a:solidFill>
                  <a:srgbClr val="FF0000"/>
                </a:solidFill>
                <a:latin typeface="Arial" panose="020B0604020202020204" pitchFamily="34" charset="0"/>
                <a:cs typeface="Arial" panose="020B0604020202020204" pitchFamily="34" charset="0"/>
              </a:rPr>
              <a:t>зглоб</a:t>
            </a:r>
            <a:endParaRPr lang="en-US" sz="2800" dirty="0" smtClean="0">
              <a:solidFill>
                <a:srgbClr val="FF0000"/>
              </a:solidFill>
              <a:latin typeface="Arial" panose="020B0604020202020204" pitchFamily="34" charset="0"/>
              <a:cs typeface="Arial" panose="020B0604020202020204" pitchFamily="34" charset="0"/>
            </a:endParaRPr>
          </a:p>
          <a:p>
            <a:pPr marL="0" indent="0">
              <a:buNone/>
            </a:pPr>
            <a:r>
              <a:rPr lang="mk-MK" sz="2200" dirty="0" smtClean="0">
                <a:latin typeface="Arial" panose="020B0604020202020204" pitchFamily="34" charset="0"/>
                <a:cs typeface="Arial" panose="020B0604020202020204" pitchFamily="34" charset="0"/>
              </a:rPr>
              <a:t>Хроничен репетитивен стрес</a:t>
            </a:r>
            <a:endParaRPr lang="mk-MK" sz="2800" dirty="0" smtClean="0">
              <a:latin typeface="Arial" panose="020B0604020202020204" pitchFamily="34" charset="0"/>
              <a:cs typeface="Arial" panose="020B0604020202020204" pitchFamily="34" charset="0"/>
            </a:endParaRPr>
          </a:p>
          <a:p>
            <a:pPr>
              <a:buFont typeface="Wingdings" panose="05000000000000000000" pitchFamily="2" charset="2"/>
              <a:buChar char="§"/>
            </a:pPr>
            <a:r>
              <a:rPr lang="mk-MK" sz="2200" dirty="0" smtClean="0">
                <a:latin typeface="Arial" panose="020B0604020202020204" pitchFamily="34" charset="0"/>
                <a:cs typeface="Arial" panose="020B0604020202020204" pitchFamily="34" charset="0"/>
              </a:rPr>
              <a:t>Карпал </a:t>
            </a:r>
            <a:r>
              <a:rPr lang="mk-MK" sz="2200" dirty="0">
                <a:latin typeface="Arial" panose="020B0604020202020204" pitchFamily="34" charset="0"/>
                <a:cs typeface="Arial" panose="020B0604020202020204" pitchFamily="34" charset="0"/>
              </a:rPr>
              <a:t>тунел синдром</a:t>
            </a:r>
          </a:p>
          <a:p>
            <a:pPr>
              <a:buFont typeface="Wingdings" panose="05000000000000000000" pitchFamily="2" charset="2"/>
              <a:buChar char="§"/>
            </a:pPr>
            <a:r>
              <a:rPr lang="mk-MK" sz="2200" dirty="0">
                <a:latin typeface="Arial" panose="020B0604020202020204" pitchFamily="34" charset="0"/>
                <a:cs typeface="Arial" panose="020B0604020202020204" pitchFamily="34" charset="0"/>
              </a:rPr>
              <a:t>Тендовагинити</a:t>
            </a:r>
            <a:endParaRPr lang="en-US" sz="2200" dirty="0">
              <a:latin typeface="Arial" panose="020B0604020202020204" pitchFamily="34" charset="0"/>
              <a:cs typeface="Arial" panose="020B0604020202020204" pitchFamily="34" charset="0"/>
            </a:endParaRPr>
          </a:p>
          <a:p>
            <a:pPr>
              <a:buFont typeface="Wingdings" panose="05000000000000000000" pitchFamily="2" charset="2"/>
              <a:buChar char="§"/>
            </a:pPr>
            <a:r>
              <a:rPr lang="mk-MK" sz="2200" dirty="0">
                <a:latin typeface="Arial" panose="020B0604020202020204" pitchFamily="34" charset="0"/>
                <a:cs typeface="Arial" panose="020B0604020202020204" pitchFamily="34" charset="0"/>
              </a:rPr>
              <a:t>Ганглиоми</a:t>
            </a:r>
            <a:endParaRPr lang="en-GB" sz="2600" dirty="0"/>
          </a:p>
          <a:p>
            <a:pPr lvl="1">
              <a:buFont typeface="Wingdings" panose="05000000000000000000" pitchFamily="2" charset="2"/>
              <a:buChar char="§"/>
            </a:pPr>
            <a:endParaRPr lang="en-GB" sz="2400" dirty="0" smtClean="0">
              <a:latin typeface="Arial" panose="020B0604020202020204" pitchFamily="34" charset="0"/>
              <a:cs typeface="Arial" panose="020B0604020202020204" pitchFamily="34" charset="0"/>
            </a:endParaRPr>
          </a:p>
          <a:p>
            <a:endParaRPr lang="en-GB" dirty="0" smtClean="0"/>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3712" y="4800600"/>
            <a:ext cx="2960288" cy="2057400"/>
          </a:xfrm>
          <a:prstGeom prst="rect">
            <a:avLst/>
          </a:prstGeom>
        </p:spPr>
      </p:pic>
      <p:pic>
        <p:nvPicPr>
          <p:cNvPr id="168962" name="Picture 2" descr="http://e2.365dm.com/11/11/660x350/stearman_2681248.jpg?201111211216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713" y="3130738"/>
            <a:ext cx="2960287" cy="1569849"/>
          </a:xfrm>
          <a:prstGeom prst="rect">
            <a:avLst/>
          </a:prstGeom>
          <a:noFill/>
          <a:extLst>
            <a:ext uri="{909E8E84-426E-40DD-AFC4-6F175D3DCCD1}">
              <a14:hiddenFill xmlns:a14="http://schemas.microsoft.com/office/drawing/2010/main">
                <a:solidFill>
                  <a:srgbClr val="FFFFFF"/>
                </a:solidFill>
              </a14:hiddenFill>
            </a:ext>
          </a:extLst>
        </p:spPr>
      </p:pic>
      <p:pic>
        <p:nvPicPr>
          <p:cNvPr id="168964" name="Picture 4" descr="https://postmediaprovince.files.wordpress.com/2014/06/451210166_21671341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8887" y="1587706"/>
            <a:ext cx="2125113" cy="1443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441507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2"/>
          </p:nvPr>
        </p:nvSpPr>
        <p:spPr>
          <a:xfrm>
            <a:off x="4953000" y="6324600"/>
            <a:ext cx="7315200" cy="685800"/>
          </a:xfrm>
        </p:spPr>
        <p:txBody>
          <a:bodyPr/>
          <a:lstStyle/>
          <a:p>
            <a:r>
              <a:rPr lang="mk-MK" sz="2400" dirty="0" smtClean="0">
                <a:solidFill>
                  <a:schemeClr val="accent1">
                    <a:lumMod val="75000"/>
                  </a:schemeClr>
                </a:solidFill>
                <a:latin typeface="Arial" panose="020B0604020202020204" pitchFamily="34" charset="0"/>
                <a:cs typeface="Arial" panose="020B0604020202020204" pitchFamily="34" charset="0"/>
              </a:rPr>
              <a:t>                          Благодарам!</a:t>
            </a:r>
            <a:endParaRPr lang="en-GB" dirty="0">
              <a:solidFill>
                <a:schemeClr val="accent1">
                  <a:lumMod val="75000"/>
                </a:schemeClr>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mk-MK" dirty="0" smtClean="0"/>
              <a:t> </a:t>
            </a:r>
            <a:endParaRPr lang="en-GB" dirty="0"/>
          </a:p>
        </p:txBody>
      </p:sp>
      <p:pic>
        <p:nvPicPr>
          <p:cNvPr id="161794" name="Picture 2" descr="http://i.imgur.com/eZeKRpV.pn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02870"/>
            <a:ext cx="33528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25393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udent presentation">
  <a:themeElements>
    <a:clrScheme name="Custom 2">
      <a:dk1>
        <a:sysClr val="windowText" lastClr="000000"/>
      </a:dk1>
      <a:lt1>
        <a:sysClr val="window" lastClr="FFFFFF"/>
      </a:lt1>
      <a:dk2>
        <a:srgbClr val="464646"/>
      </a:dk2>
      <a:lt2>
        <a:srgbClr val="DEF5FA"/>
      </a:lt2>
      <a:accent1>
        <a:srgbClr val="2DA2BF"/>
      </a:accent1>
      <a:accent2>
        <a:srgbClr val="2A4A75"/>
      </a:accent2>
      <a:accent3>
        <a:srgbClr val="7C9FCF"/>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MAC C Times"/>
        <a:ea typeface=""/>
        <a:cs typeface=""/>
      </a:majorFont>
      <a:minorFont>
        <a:latin typeface="MAC C 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Student presentation</Template>
  <TotalTime>0</TotalTime>
  <Words>7163</Words>
  <Application>Microsoft Office PowerPoint</Application>
  <PresentationFormat>On-screen Show (4:3)</PresentationFormat>
  <Paragraphs>810</Paragraphs>
  <Slides>72</Slides>
  <Notes>51</Notes>
  <HiddenSlides>0</HiddenSlides>
  <MMClips>3</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Student presentation</vt:lpstr>
      <vt:lpstr>мускулни повреди  д-р катерина касапинова Dr.sci    </vt:lpstr>
      <vt:lpstr>Мускулна повреда</vt:lpstr>
      <vt:lpstr> Епидемиологија на мускулните повреди </vt:lpstr>
      <vt:lpstr>PowerPoint Presentation</vt:lpstr>
      <vt:lpstr>PowerPoint Presentation</vt:lpstr>
      <vt:lpstr>PowerPoint Presentation</vt:lpstr>
      <vt:lpstr>ТЕРМИНОЛОГИЈА</vt:lpstr>
      <vt:lpstr> Клиничка категоризација на мускулните повреди </vt:lpstr>
      <vt:lpstr> Клиничка категоризација на мускулните повреди </vt:lpstr>
      <vt:lpstr> Клиничка категоризација на мускулните повреди </vt:lpstr>
      <vt:lpstr>Локализација на мускулниот раскин</vt:lpstr>
      <vt:lpstr>Локализација на мускулниот раскин</vt:lpstr>
      <vt:lpstr>Локализација на мускулниот раскин</vt:lpstr>
      <vt:lpstr>Локализација на мускулниот раскин</vt:lpstr>
      <vt:lpstr>Локализација на мускулниот раскин</vt:lpstr>
      <vt:lpstr>Локализација на мускулниот раскин</vt:lpstr>
      <vt:lpstr>Локализација на мускулниот раскин</vt:lpstr>
      <vt:lpstr>Локализација на мускулниот раскин</vt:lpstr>
      <vt:lpstr> Клиничка категоризација на мускулните повреди </vt:lpstr>
      <vt:lpstr> Клиничка категоризација на мускулните повреди </vt:lpstr>
      <vt:lpstr> Клиничка категоризација на мускулните повреди </vt:lpstr>
      <vt:lpstr> Минхен класификација на мускулните повреди </vt:lpstr>
      <vt:lpstr> Клиничка категоризација на мускулните повреди </vt:lpstr>
      <vt:lpstr>Повторна повреда</vt:lpstr>
      <vt:lpstr>Фази на санација на мускулен раскин</vt:lpstr>
      <vt:lpstr>Фази на санација на мускулен раскин</vt:lpstr>
      <vt:lpstr> Радиолошка класификација на  мускулните повреди </vt:lpstr>
      <vt:lpstr>ДИЈАГНОЗА НА МУСКУЛНИТЕ ПОВРЕДИ</vt:lpstr>
      <vt:lpstr>Дијагноза на мускулните повреди</vt:lpstr>
      <vt:lpstr>Дијагноза на мускулните повреди</vt:lpstr>
      <vt:lpstr>Дијагноза на мускулните повреди</vt:lpstr>
      <vt:lpstr>Дијагноза на мускулните повреди</vt:lpstr>
      <vt:lpstr>ТРЕТМАН НА МСКУЛНИТЕ ПОВРЕДИ</vt:lpstr>
      <vt:lpstr>Третман на мускулните повреди</vt:lpstr>
      <vt:lpstr>Третман на мускулните повреди</vt:lpstr>
      <vt:lpstr>Третман на мускулните повреди</vt:lpstr>
      <vt:lpstr>Третман на мускулните повреди</vt:lpstr>
      <vt:lpstr>PowerPoint Presentation</vt:lpstr>
      <vt:lpstr>Хируршки третман на мускулните повреди</vt:lpstr>
      <vt:lpstr>Евакуација на голем хематом </vt:lpstr>
      <vt:lpstr>Хируршки третман на мускулните повреди</vt:lpstr>
      <vt:lpstr>Хируршки третман на мускулните повреди</vt:lpstr>
      <vt:lpstr>Третман на мускулните повреди</vt:lpstr>
      <vt:lpstr>Третман на мускулните повреди</vt:lpstr>
      <vt:lpstr>Задна ложа на надколеницата</vt:lpstr>
      <vt:lpstr>Задна ложа на надколеницата  (Хамстрингс)</vt:lpstr>
      <vt:lpstr>Задна ложа на надколеницата  (Хамстрингс)</vt:lpstr>
      <vt:lpstr>Задна ложа – мускулен раскин</vt:lpstr>
      <vt:lpstr>Задна ложа – специфични тестови</vt:lpstr>
      <vt:lpstr>Задна ложа – третман</vt:lpstr>
      <vt:lpstr>Задна ложа – превенција</vt:lpstr>
      <vt:lpstr>МУСКУЛНА ПОВРЕДА НА ЗАДНАТА СТРАНА  НА НАДКОЛЕНИЦАТА</vt:lpstr>
      <vt:lpstr>МУСКУЛНА ПОВРЕДА НА ЗАДНАТА СТРАНА  НА НАДКОЛЕНИЦАТА</vt:lpstr>
      <vt:lpstr>Предна ложа на надколеницата</vt:lpstr>
      <vt:lpstr>Квадрицепс</vt:lpstr>
      <vt:lpstr>PowerPoint Presentation</vt:lpstr>
      <vt:lpstr>Квадрицепс раскин</vt:lpstr>
      <vt:lpstr>      Дијагноза</vt:lpstr>
      <vt:lpstr>Мускулни повреди на БУТОТ</vt:lpstr>
      <vt:lpstr>ПОТКОЛЕНИЦА</vt:lpstr>
      <vt:lpstr>-МУСКУЛИ НА ЗАДНАТА СТРАНА НА  ПОТКОЛЕНИЦАТА ( CALF )</vt:lpstr>
      <vt:lpstr>МУСКУЛНА ПОВРЕДА НА ЗАДНАТА СТРАНА  НА ПОТКОЛЕНИЦАТА ( CALF )</vt:lpstr>
      <vt:lpstr>МУСКУЛНА ПОВРЕДА НА ЗАДНАТА СТРАНА  НА ПОТКОЛЕНИЦАТА ( CALF )</vt:lpstr>
      <vt:lpstr>МУСКУЛНА ПОВРЕДА НА ЗАДНАТА СТРАНА  НА ПОТКОЛЕНИЦАТА ( CALF )</vt:lpstr>
      <vt:lpstr>ПРЕДНА СТРАНА  НА ПОТКОЛЕНИЦАТА ( SHIN )</vt:lpstr>
      <vt:lpstr>РАМО</vt:lpstr>
      <vt:lpstr>PowerPoint Presentation</vt:lpstr>
      <vt:lpstr>Луксација на рамен зглоб</vt:lpstr>
      <vt:lpstr>PowerPoint Presentation</vt:lpstr>
      <vt:lpstr>РАЧЕН ЗГЛОБ</vt:lpstr>
      <vt:lpstr>Акутни повреди на рачен зглоб</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2010-04-15T12:32:40Z</dcterms:created>
  <dcterms:modified xsi:type="dcterms:W3CDTF">2016-02-22T13:59:37Z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TC101671251033</vt:lpwstr>
  </property>
</Properties>
</file>