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9144000" cy="6858000" type="screen4x3"/>
  <p:notesSz cx="6858000" cy="9144000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69DFB-B451-49B5-A598-BB1CE48C19D9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k-M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F2DC2-0A57-4531-979A-C73B2CEF5538}" type="slidenum">
              <a:rPr lang="mk-MK" smtClean="0"/>
              <a:pPr/>
              <a:t>‹#›</a:t>
            </a:fld>
            <a:endParaRPr lang="mk-M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1</a:t>
            </a:fld>
            <a:endParaRPr lang="mk-M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2</a:t>
            </a:fld>
            <a:endParaRPr lang="mk-M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3</a:t>
            </a:fld>
            <a:endParaRPr lang="mk-M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4</a:t>
            </a:fld>
            <a:endParaRPr lang="mk-M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5</a:t>
            </a:fld>
            <a:endParaRPr lang="mk-M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6</a:t>
            </a:fld>
            <a:endParaRPr lang="mk-M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7</a:t>
            </a:fld>
            <a:endParaRPr lang="mk-M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8</a:t>
            </a:fld>
            <a:endParaRPr lang="mk-M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9</a:t>
            </a:fld>
            <a:endParaRPr lang="mk-M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10</a:t>
            </a:fld>
            <a:endParaRPr lang="mk-M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11</a:t>
            </a:fld>
            <a:endParaRPr lang="mk-M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12</a:t>
            </a:fld>
            <a:endParaRPr lang="mk-M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13</a:t>
            </a:fld>
            <a:endParaRPr lang="mk-M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14</a:t>
            </a:fld>
            <a:endParaRPr lang="mk-M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15</a:t>
            </a:fld>
            <a:endParaRPr lang="mk-M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16</a:t>
            </a:fld>
            <a:endParaRPr lang="mk-M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17</a:t>
            </a:fld>
            <a:endParaRPr lang="mk-M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18</a:t>
            </a:fld>
            <a:endParaRPr lang="mk-MK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19</a:t>
            </a:fld>
            <a:endParaRPr lang="mk-MK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20</a:t>
            </a:fld>
            <a:endParaRPr lang="mk-MK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21</a:t>
            </a:fld>
            <a:endParaRPr lang="mk-MK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22</a:t>
            </a:fld>
            <a:endParaRPr lang="mk-MK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23</a:t>
            </a:fld>
            <a:endParaRPr lang="mk-MK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24</a:t>
            </a:fld>
            <a:endParaRPr lang="mk-MK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25</a:t>
            </a:fld>
            <a:endParaRPr lang="mk-MK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26</a:t>
            </a:fld>
            <a:endParaRPr lang="mk-MK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27</a:t>
            </a:fld>
            <a:endParaRPr lang="mk-MK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28</a:t>
            </a:fld>
            <a:endParaRPr lang="mk-MK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29</a:t>
            </a:fld>
            <a:endParaRPr lang="mk-MK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30</a:t>
            </a:fld>
            <a:endParaRPr lang="mk-MK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31</a:t>
            </a:fld>
            <a:endParaRPr lang="mk-MK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32</a:t>
            </a:fld>
            <a:endParaRPr lang="mk-MK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33</a:t>
            </a:fld>
            <a:endParaRPr lang="mk-MK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34</a:t>
            </a:fld>
            <a:endParaRPr lang="mk-MK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35</a:t>
            </a:fld>
            <a:endParaRPr lang="mk-MK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36</a:t>
            </a:fld>
            <a:endParaRPr lang="mk-MK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37</a:t>
            </a:fld>
            <a:endParaRPr lang="mk-MK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38</a:t>
            </a:fld>
            <a:endParaRPr lang="mk-MK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39</a:t>
            </a:fld>
            <a:endParaRPr lang="mk-MK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40</a:t>
            </a:fld>
            <a:endParaRPr lang="mk-MK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41</a:t>
            </a:fld>
            <a:endParaRPr lang="mk-MK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42</a:t>
            </a:fld>
            <a:endParaRPr lang="mk-MK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43</a:t>
            </a:fld>
            <a:endParaRPr lang="mk-MK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44</a:t>
            </a:fld>
            <a:endParaRPr lang="mk-MK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45</a:t>
            </a:fld>
            <a:endParaRPr lang="mk-MK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46</a:t>
            </a:fld>
            <a:endParaRPr lang="mk-MK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47</a:t>
            </a:fld>
            <a:endParaRPr lang="mk-MK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48</a:t>
            </a:fld>
            <a:endParaRPr lang="mk-MK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2DC2-0A57-4531-979A-C73B2CEF5538}" type="slidenum">
              <a:rPr lang="mk-MK" smtClean="0"/>
              <a:pPr/>
              <a:t>49</a:t>
            </a:fld>
            <a:endParaRPr lang="mk-M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mk-MK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55F713C-01B8-4DE5-86F7-A1F182727EAE}" type="datetimeFigureOut">
              <a:rPr lang="mk-MK" smtClean="0"/>
              <a:pPr/>
              <a:t>11.01.2020</a:t>
            </a:fld>
            <a:endParaRPr lang="mk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mk-MK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CB538BC-987F-4821-A698-A4455DE95621}" type="slidenum">
              <a:rPr lang="mk-MK" smtClean="0"/>
              <a:pPr/>
              <a:t>‹#›</a:t>
            </a:fld>
            <a:endParaRPr lang="mk-M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Д-р Михајло Ивановски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Д-р Дарко Димитровски</a:t>
            </a:r>
            <a:endParaRPr lang="mk-M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mk-MK" b="1" dirty="0"/>
              <a:t>Повреди на мускули, дијагноза и менаџирање</a:t>
            </a:r>
            <a:r>
              <a:rPr lang="mk-MK" dirty="0"/>
              <a:t/>
            </a:r>
            <a:br>
              <a:rPr lang="mk-MK" dirty="0"/>
            </a:br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z="3000" b="1" dirty="0" smtClean="0">
                <a:latin typeface="Arial" pitchFamily="34" charset="0"/>
                <a:cs typeface="Arial" pitchFamily="34" charset="0"/>
              </a:rPr>
              <a:t>ШТО ПРЕТСТАВУВА МУСКУЛНА ПОВРЕДА?</a:t>
            </a:r>
            <a:r>
              <a:rPr lang="mk-MK" sz="3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mk-MK" sz="3000" dirty="0" smtClean="0">
                <a:latin typeface="Arial" pitchFamily="34" charset="0"/>
                <a:cs typeface="Arial" pitchFamily="34" charset="0"/>
              </a:rPr>
            </a:br>
            <a:endParaRPr lang="mk-MK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k-MK" sz="1200" dirty="0" smtClean="0"/>
              <a:t>Mускулната повреда е дефинирана како повреда од „трауматска дистракција или повреда поради прекумерна употреба на мускулите, поради која играчот не може целосно да учествува на тренинзи или натпревари.</a:t>
            </a:r>
          </a:p>
          <a:p>
            <a:endParaRPr lang="mk-MK" dirty="0"/>
          </a:p>
        </p:txBody>
      </p:sp>
      <p:pic>
        <p:nvPicPr>
          <p:cNvPr id="4" name="Picture 3" descr="C:\Users\дарко\Desktop\FFM\300px-2010-10-02_pulled_hamstrin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895600"/>
            <a:ext cx="3657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ЕПИДЕМИОЛОГИЈА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/>
            </a:r>
            <a:br>
              <a:rPr lang="mk-MK" dirty="0" smtClean="0">
                <a:latin typeface="Arial" pitchFamily="34" charset="0"/>
                <a:cs typeface="Arial" pitchFamily="34" charset="0"/>
              </a:rPr>
            </a:br>
            <a:endParaRPr lang="mk-M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Околу 30%  изгубено време во машкиот елитен фудбал</a:t>
            </a:r>
          </a:p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околу 15 мускулни повреди секоја сезона</a:t>
            </a:r>
          </a:p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просек, еден играч претрпува мускулна повреда секоја втора сезона</a:t>
            </a:r>
          </a:p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92% од сите мускулни повреди во фудбалот ги погодуваат долните екстремитети на телото</a:t>
            </a:r>
          </a:p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Околу 16% од мускулните повреди во елитниот фудбал се повторни повреди</a:t>
            </a:r>
            <a:r>
              <a:rPr lang="en-US" sz="1500" dirty="0" smtClean="0">
                <a:latin typeface="Arial" pitchFamily="34" charset="0"/>
                <a:cs typeface="Arial" pitchFamily="34" charset="0"/>
              </a:rPr>
              <a:t> </a:t>
            </a:r>
            <a:endParaRPr lang="mk-MK" sz="15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1500" b="1" dirty="0" smtClean="0">
                <a:latin typeface="Arial" pitchFamily="34" charset="0"/>
                <a:cs typeface="Arial" pitchFamily="34" charset="0"/>
              </a:rPr>
              <a:t>Околу 96% од сите мускулни повреди настануваат во ситуации без контакт. Само 4% се причинети како резултат на ситуации со контакт на играч со играч</a:t>
            </a:r>
            <a:endParaRPr lang="mk-MK" sz="15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Повреди на задна ложа(</a:t>
            </a:r>
            <a:r>
              <a:rPr lang="en-US" sz="1500" dirty="0" smtClean="0">
                <a:latin typeface="Arial" pitchFamily="34" charset="0"/>
                <a:cs typeface="Arial" pitchFamily="34" charset="0"/>
              </a:rPr>
              <a:t>hamstrings)   12 % 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од сите повреди во футбал</a:t>
            </a:r>
          </a:p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Ризикот од  повреди на мускулите е шест пати почест за време на натпревар </a:t>
            </a:r>
          </a:p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Ризикот од претрпување мускулна повреда </a:t>
            </a:r>
            <a:r>
              <a:rPr lang="mk-MK" sz="1500" b="1" dirty="0" smtClean="0">
                <a:latin typeface="Arial" pitchFamily="34" charset="0"/>
                <a:cs typeface="Arial" pitchFamily="34" charset="0"/>
              </a:rPr>
              <a:t>на потколеницата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 за време на натпревар се зголемува со возраста(кај повредите на натколеница нема таков ефект)</a:t>
            </a:r>
          </a:p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Мускулните повреди </a:t>
            </a:r>
            <a:r>
              <a:rPr lang="mk-MK" sz="1500" b="1" dirty="0" smtClean="0">
                <a:latin typeface="Arial" pitchFamily="34" charset="0"/>
                <a:cs typeface="Arial" pitchFamily="34" charset="0"/>
              </a:rPr>
              <a:t>на натколеницата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  имаат тенденција да се случат кон крајот на секое полувреме од натпреварот</a:t>
            </a:r>
          </a:p>
          <a:p>
            <a:endParaRPr lang="mk-MK" sz="15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 Ризикот од претрпување повреда на</a:t>
            </a:r>
            <a:r>
              <a:rPr lang="mk-MK" sz="1500" b="1" dirty="0" smtClean="0">
                <a:latin typeface="Arial" pitchFamily="34" charset="0"/>
                <a:cs typeface="Arial" pitchFamily="34" charset="0"/>
              </a:rPr>
              <a:t> потколеницата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 е поголем во последните 15 минути од натпреварот,</a:t>
            </a:r>
          </a:p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Мускулните повреди се почести во текот на периодот кога се играат повеќето натпревари во лигата </a:t>
            </a:r>
          </a:p>
          <a:p>
            <a:r>
              <a:rPr lang="mk-MK" sz="1500" dirty="0" smtClean="0">
                <a:latin typeface="Arial" pitchFamily="34" charset="0"/>
                <a:cs typeface="Arial" pitchFamily="34" charset="0"/>
              </a:rPr>
              <a:t>Мускулните повреди се почести со зголемувањето на возраста на играчот и со зголемување на интензитетот  на натпреварот</a:t>
            </a:r>
          </a:p>
          <a:p>
            <a:r>
              <a:rPr lang="en-US" sz="1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Студијата открива низок ризик од мускулна повреда за долните екстремитети за време на натпреварите играни на вештачка трева споредено со натпревари играни на природна трева (ДИСКУТАБИЛНО)</a:t>
            </a:r>
          </a:p>
          <a:p>
            <a:r>
              <a:rPr lang="mk-MK" sz="1500" b="1" dirty="0" smtClean="0">
                <a:latin typeface="Arial" pitchFamily="34" charset="0"/>
                <a:cs typeface="Arial" pitchFamily="34" charset="0"/>
              </a:rPr>
              <a:t>Мускулни повреди на бутот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  - 5-6   на </a:t>
            </a:r>
            <a:r>
              <a:rPr lang="en-US" sz="1500" dirty="0" smtClean="0">
                <a:latin typeface="Arial" pitchFamily="34" charset="0"/>
                <a:cs typeface="Arial" pitchFamily="34" charset="0"/>
              </a:rPr>
              <a:t> M .biceps </a:t>
            </a:r>
            <a:r>
              <a:rPr lang="en-US" sz="1500" dirty="0" err="1" smtClean="0">
                <a:latin typeface="Arial" pitchFamily="34" charset="0"/>
                <a:cs typeface="Arial" pitchFamily="34" charset="0"/>
              </a:rPr>
              <a:t>femoris</a:t>
            </a:r>
            <a:r>
              <a:rPr lang="en-US" sz="15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(37%), и   2-3 повреди на</a:t>
            </a:r>
            <a:r>
              <a:rPr lang="en-US" sz="1500" dirty="0" smtClean="0">
                <a:latin typeface="Arial" pitchFamily="34" charset="0"/>
                <a:cs typeface="Arial" pitchFamily="34" charset="0"/>
              </a:rPr>
              <a:t> m Quadriceps fem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en-US" sz="1500" dirty="0" err="1" smtClean="0">
                <a:latin typeface="Arial" pitchFamily="34" charset="0"/>
                <a:cs typeface="Arial" pitchFamily="34" charset="0"/>
              </a:rPr>
              <a:t>ris</a:t>
            </a:r>
            <a:r>
              <a:rPr lang="en-US" sz="1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(19%), </a:t>
            </a:r>
            <a:r>
              <a:rPr lang="en-US" sz="15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по сезона  </a:t>
            </a:r>
          </a:p>
          <a:p>
            <a:r>
              <a:rPr lang="mk-MK" sz="1500" b="1" dirty="0" smtClean="0">
                <a:latin typeface="Arial" pitchFamily="34" charset="0"/>
                <a:cs typeface="Arial" pitchFamily="34" charset="0"/>
              </a:rPr>
              <a:t>Мускулни повреди на  аддукторната мускулатура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   -    4-5   по сезона (23%)</a:t>
            </a:r>
          </a:p>
          <a:p>
            <a:r>
              <a:rPr lang="mk-MK" sz="1500" b="1" dirty="0" smtClean="0">
                <a:latin typeface="Arial" pitchFamily="34" charset="0"/>
                <a:cs typeface="Arial" pitchFamily="34" charset="0"/>
              </a:rPr>
              <a:t>Мускулни повреди на потколеница     </a:t>
            </a:r>
            <a:r>
              <a:rPr lang="mk-MK" sz="1500" dirty="0" smtClean="0">
                <a:latin typeface="Arial" pitchFamily="34" charset="0"/>
                <a:cs typeface="Arial" pitchFamily="34" charset="0"/>
              </a:rPr>
              <a:t>1- 2  по сезона  (13%)</a:t>
            </a:r>
          </a:p>
          <a:p>
            <a:endParaRPr lang="mk-MK" sz="15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z="3100" b="1" dirty="0" smtClean="0"/>
              <a:t>КАТЕГОРИЗАЦИЈА  НА МУСКУЛНИТЕ ПОВРЕДИ</a:t>
            </a:r>
            <a:r>
              <a:rPr lang="mk-MK" dirty="0" smtClean="0"/>
              <a:t/>
            </a:r>
            <a:br>
              <a:rPr lang="mk-MK" dirty="0" smtClean="0"/>
            </a:br>
            <a:endParaRPr lang="mk-MK" dirty="0"/>
          </a:p>
        </p:txBody>
      </p:sp>
      <p:pic>
        <p:nvPicPr>
          <p:cNvPr id="1026" name="Picture 2" descr="C:\Users\дарко\Desktop\tabela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497116" y="1524000"/>
            <a:ext cx="4606967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арко\Desktop\PREZENTACIJA\tabela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685800"/>
            <a:ext cx="7448838" cy="1928812"/>
          </a:xfrm>
          <a:prstGeom prst="rect">
            <a:avLst/>
          </a:prstGeom>
          <a:noFill/>
        </p:spPr>
      </p:pic>
      <p:pic>
        <p:nvPicPr>
          <p:cNvPr id="6" name="Picture 5" descr="C:\Users\дарко\Desktop\FFM\ur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3200400"/>
            <a:ext cx="33623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дарко\Desktop\FFM\images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124200"/>
            <a:ext cx="3581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7772400" cy="1143000"/>
          </a:xfrm>
        </p:spPr>
        <p:txBody>
          <a:bodyPr>
            <a:normAutofit/>
          </a:bodyPr>
          <a:lstStyle/>
          <a:p>
            <a:r>
              <a:rPr lang="mk-MK" sz="3200" b="1" dirty="0" smtClean="0"/>
              <a:t>Повеќето мускулни повреди не се руптури</a:t>
            </a:r>
            <a:br>
              <a:rPr lang="mk-MK" sz="3200" b="1" dirty="0" smtClean="0"/>
            </a:br>
            <a:endParaRPr lang="mk-MK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k-MK" sz="1800" dirty="0" smtClean="0">
                <a:latin typeface="Arial" pitchFamily="34" charset="0"/>
                <a:cs typeface="Arial" pitchFamily="34" charset="0"/>
              </a:rPr>
              <a:t>До 70% од мускулните повреди на долен екстремитет се повреди од степен 0 или 1 и не покажуваат знаци на дисрупција на мускулни влакна на снимките од УЗ и МР</a:t>
            </a:r>
          </a:p>
          <a:p>
            <a:r>
              <a:rPr lang="mk-MK" sz="1800" dirty="0" smtClean="0">
                <a:latin typeface="Arial" pitchFamily="34" charset="0"/>
                <a:cs typeface="Arial" pitchFamily="34" charset="0"/>
              </a:rPr>
              <a:t>Руптурите настануваат како резултат на прекумерно издолжување на мускулот или преголем напор на мускул кој е во  ексцентрична контракција</a:t>
            </a:r>
          </a:p>
          <a:p>
            <a:endParaRPr lang="mk-MK" dirty="0"/>
          </a:p>
        </p:txBody>
      </p:sp>
      <p:pic>
        <p:nvPicPr>
          <p:cNvPr id="4" name="Picture 3" descr="http://conallhoeytherapy.ie/wp-content/uploads/2016/05/micheal-owen-ha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429000"/>
            <a:ext cx="5731510" cy="258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mk-MK" sz="3000" b="1" dirty="0" smtClean="0"/>
              <a:t>ЗНАЦИ И СИМПТОМИ НА АКУТНА МУСКУЛНА ПОВРЕДА</a:t>
            </a:r>
            <a:r>
              <a:rPr lang="mk-MK" dirty="0" smtClean="0"/>
              <a:t/>
            </a:r>
            <a:br>
              <a:rPr lang="mk-MK" dirty="0" smtClean="0"/>
            </a:b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k-MK" sz="2000" dirty="0" smtClean="0">
                <a:latin typeface="Arial" pitchFamily="34" charset="0"/>
                <a:cs typeface="Arial" pitchFamily="34" charset="0"/>
              </a:rPr>
              <a:t>Болка со контракција</a:t>
            </a:r>
          </a:p>
          <a:p>
            <a:r>
              <a:rPr lang="mk-MK" sz="2000" dirty="0" smtClean="0">
                <a:latin typeface="Arial" pitchFamily="34" charset="0"/>
                <a:cs typeface="Arial" pitchFamily="34" charset="0"/>
              </a:rPr>
              <a:t>Болка со истегнување</a:t>
            </a:r>
          </a:p>
          <a:p>
            <a:r>
              <a:rPr lang="mk-MK" sz="2000" dirty="0" smtClean="0">
                <a:latin typeface="Arial" pitchFamily="34" charset="0"/>
                <a:cs typeface="Arial" pitchFamily="34" charset="0"/>
              </a:rPr>
              <a:t>Модрица (екхимоза)</a:t>
            </a:r>
          </a:p>
          <a:p>
            <a:r>
              <a:rPr lang="mk-MK" sz="2000" dirty="0" smtClean="0">
                <a:latin typeface="Arial" pitchFamily="34" charset="0"/>
                <a:cs typeface="Arial" pitchFamily="34" charset="0"/>
              </a:rPr>
              <a:t>Оток (едем)</a:t>
            </a:r>
          </a:p>
          <a:p>
            <a:r>
              <a:rPr lang="mk-MK" sz="2000" dirty="0" smtClean="0">
                <a:latin typeface="Arial" pitchFamily="34" charset="0"/>
                <a:cs typeface="Arial" pitchFamily="34" charset="0"/>
              </a:rPr>
              <a:t>Намалена мускулна сила</a:t>
            </a: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7772400" cy="1143000"/>
          </a:xfrm>
        </p:spPr>
        <p:txBody>
          <a:bodyPr>
            <a:noAutofit/>
          </a:bodyPr>
          <a:lstStyle/>
          <a:p>
            <a:r>
              <a:rPr lang="mk-MK" sz="3200" b="1" dirty="0" smtClean="0">
                <a:latin typeface="Arial" pitchFamily="34" charset="0"/>
                <a:cs typeface="Arial" pitchFamily="34" charset="0"/>
              </a:rPr>
              <a:t>ПРИЧИНИ ЗА МУСКУЛНА ПОВРЕДА (ПОВЕКЕ ФАКТОРИ)</a:t>
            </a:r>
            <a:r>
              <a:rPr lang="mk-MK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mk-MK" sz="3200" dirty="0" smtClean="0">
                <a:latin typeface="Arial" pitchFamily="34" charset="0"/>
                <a:cs typeface="Arial" pitchFamily="34" charset="0"/>
              </a:rPr>
            </a:b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05000"/>
            <a:ext cx="7772400" cy="4114800"/>
          </a:xfrm>
        </p:spPr>
        <p:txBody>
          <a:bodyPr>
            <a:normAutofit/>
          </a:bodyPr>
          <a:lstStyle/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Структура на тренажен процес.подлога.обувки</a:t>
            </a:r>
          </a:p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Не соодветно загревање</a:t>
            </a:r>
          </a:p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Недоволна флексибилност на играчот</a:t>
            </a:r>
          </a:p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Недоволна мусклна сила, лоша координација, проприоцепција, замор</a:t>
            </a:r>
          </a:p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Мускулен </a:t>
            </a:r>
            <a:r>
              <a:rPr lang="mk-MK" sz="2200" dirty="0" smtClean="0">
                <a:latin typeface="Arial" pitchFamily="34" charset="0"/>
                <a:cs typeface="Arial" pitchFamily="34" charset="0"/>
              </a:rPr>
              <a:t>ди</a:t>
            </a:r>
            <a:r>
              <a:rPr lang="mk-MK" sz="2200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mk-MK" sz="2200" dirty="0" smtClean="0">
                <a:latin typeface="Arial" pitchFamily="34" charset="0"/>
                <a:cs typeface="Arial" pitchFamily="34" charset="0"/>
              </a:rPr>
              <a:t>баланс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Прерано враќање во игра по претходна повреда</a:t>
            </a:r>
          </a:p>
          <a:p>
            <a:endParaRPr lang="mk-MK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z="3600" b="1" dirty="0" smtClean="0"/>
              <a:t>ДИЈАГНОЗА</a:t>
            </a:r>
            <a:r>
              <a:rPr lang="mk-MK" dirty="0" smtClean="0"/>
              <a:t/>
            </a:r>
            <a:br>
              <a:rPr lang="mk-MK" dirty="0" smtClean="0"/>
            </a:b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mk-MK" sz="2800" dirty="0" smtClean="0">
                <a:latin typeface="Arial" pitchFamily="34" charset="0"/>
                <a:cs typeface="Arial" pitchFamily="34" charset="0"/>
              </a:rPr>
              <a:t>клинички преглед (незаменлив)</a:t>
            </a:r>
          </a:p>
          <a:p>
            <a:r>
              <a:rPr lang="mk-MK" sz="2800" dirty="0" smtClean="0">
                <a:latin typeface="Arial" pitchFamily="34" charset="0"/>
                <a:cs typeface="Arial" pitchFamily="34" charset="0"/>
              </a:rPr>
              <a:t>радиолошки испитувања   уз  /  мр</a:t>
            </a:r>
          </a:p>
          <a:p>
            <a:r>
              <a:rPr lang="mk-MK" sz="2800" dirty="0" smtClean="0">
                <a:latin typeface="Arial" pitchFamily="34" charset="0"/>
                <a:cs typeface="Arial" pitchFamily="34" charset="0"/>
              </a:rPr>
              <a:t>лабораториски тестови</a:t>
            </a:r>
          </a:p>
          <a:p>
            <a:endParaRPr lang="mk-MK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k-MK" sz="2000" dirty="0" smtClean="0">
                <a:latin typeface="Arial" pitchFamily="34" charset="0"/>
                <a:cs typeface="Arial" pitchFamily="34" charset="0"/>
              </a:rPr>
              <a:t>важен чекор e да се направи разлика помеѓу</a:t>
            </a:r>
            <a:br>
              <a:rPr lang="mk-MK" sz="2000" dirty="0" smtClean="0">
                <a:latin typeface="Arial" pitchFamily="34" charset="0"/>
                <a:cs typeface="Arial" pitchFamily="34" charset="0"/>
              </a:rPr>
            </a:br>
            <a:r>
              <a:rPr lang="mk-MK" sz="2000" dirty="0" smtClean="0">
                <a:latin typeface="Arial" pitchFamily="34" charset="0"/>
                <a:cs typeface="Arial" pitchFamily="34" charset="0"/>
              </a:rPr>
              <a:t>различните категории на повреди - особено помеѓу индиректните и директните мускулни повреди, и помеѓу функционалните (неструктурните)  и структурните мускулни повреди </a:t>
            </a:r>
            <a:r>
              <a:rPr lang="mk-MK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(Различна прогноза)</a:t>
            </a:r>
          </a:p>
          <a:p>
            <a:r>
              <a:rPr lang="mk-MK" sz="2000" dirty="0" smtClean="0">
                <a:latin typeface="Arial" pitchFamily="34" charset="0"/>
                <a:cs typeface="Arial" pitchFamily="34" charset="0"/>
              </a:rPr>
              <a:t>фреквентноста на индиректни повреди е осум пати повисока во споредба со директните мускулни повреди </a:t>
            </a: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200" b="1" dirty="0" smtClean="0"/>
              <a:t>КЛИНИЧКИ ПРЕГЛЕД(НЕЗАМЕНЛИВ)</a:t>
            </a:r>
            <a:r>
              <a:rPr lang="mk-MK" sz="3200" dirty="0" smtClean="0"/>
              <a:t/>
            </a:r>
            <a:br>
              <a:rPr lang="mk-MK" sz="3200" dirty="0" smtClean="0"/>
            </a:br>
            <a:endParaRPr lang="mk-MK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k-MK" sz="2000" dirty="0" smtClean="0">
                <a:latin typeface="Arial" pitchFamily="34" charset="0"/>
                <a:cs typeface="Arial" pitchFamily="34" charset="0"/>
              </a:rPr>
              <a:t>анамнеза (историја/симптоми)</a:t>
            </a:r>
          </a:p>
          <a:p>
            <a:r>
              <a:rPr lang="mk-MK" sz="2000" dirty="0" smtClean="0">
                <a:latin typeface="Arial" pitchFamily="34" charset="0"/>
                <a:cs typeface="Arial" pitchFamily="34" charset="0"/>
              </a:rPr>
              <a:t>клиничкиот преглед (инспекција, палпација, споредба со контралатералната страна) </a:t>
            </a:r>
          </a:p>
          <a:p>
            <a:r>
              <a:rPr lang="mk-MK" sz="2000" dirty="0" smtClean="0">
                <a:latin typeface="Arial" pitchFamily="34" charset="0"/>
                <a:cs typeface="Arial" pitchFamily="34" charset="0"/>
              </a:rPr>
              <a:t>функционални тестови и </a:t>
            </a:r>
            <a:r>
              <a:rPr lang="mk-MK" sz="2000" dirty="0" smtClean="0">
                <a:latin typeface="Arial" pitchFamily="34" charset="0"/>
                <a:cs typeface="Arial" pitchFamily="34" charset="0"/>
              </a:rPr>
              <a:t>  локализација местото </a:t>
            </a:r>
            <a:r>
              <a:rPr lang="mk-MK" sz="2000" dirty="0" smtClean="0">
                <a:latin typeface="Arial" pitchFamily="34" charset="0"/>
                <a:cs typeface="Arial" pitchFamily="34" charset="0"/>
              </a:rPr>
              <a:t>на</a:t>
            </a:r>
            <a:br>
              <a:rPr lang="mk-MK" sz="2000" dirty="0" smtClean="0">
                <a:latin typeface="Arial" pitchFamily="34" charset="0"/>
                <a:cs typeface="Arial" pitchFamily="34" charset="0"/>
              </a:rPr>
            </a:br>
            <a:r>
              <a:rPr lang="mk-MK" sz="2000" dirty="0" smtClean="0">
                <a:latin typeface="Arial" pitchFamily="34" charset="0"/>
                <a:cs typeface="Arial" pitchFamily="34" charset="0"/>
              </a:rPr>
              <a:t>повредата</a:t>
            </a:r>
          </a:p>
          <a:p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2000" dirty="0" smtClean="0">
                <a:solidFill>
                  <a:schemeClr val="tx1"/>
                </a:solidFill>
              </a:rPr>
              <a:t>Анамнеза</a:t>
            </a:r>
            <a:r>
              <a:rPr lang="mk-MK" sz="2000" b="1" dirty="0" smtClean="0">
                <a:solidFill>
                  <a:schemeClr val="tx1"/>
                </a:solidFill>
              </a:rPr>
              <a:t>(</a:t>
            </a:r>
            <a:r>
              <a:rPr lang="mk-MK" sz="2000" dirty="0" smtClean="0">
                <a:solidFill>
                  <a:schemeClr val="tx1"/>
                </a:solidFill>
              </a:rPr>
              <a:t>историја/симптоми)</a:t>
            </a:r>
            <a:endParaRPr lang="mk-MK" sz="2000" dirty="0">
              <a:solidFill>
                <a:schemeClr val="tx1"/>
              </a:solidFill>
            </a:endParaRPr>
          </a:p>
        </p:txBody>
      </p:sp>
      <p:pic>
        <p:nvPicPr>
          <p:cNvPr id="30722" name="Picture 2" descr="C:\Users\дарко\Desktop\PREZENTACIJA\TABELA 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476375" y="2690812"/>
            <a:ext cx="6648450" cy="2085975"/>
          </a:xfrm>
          <a:prstGeom prst="rect">
            <a:avLst/>
          </a:prstGeom>
          <a:noFill/>
        </p:spPr>
      </p:pic>
      <p:pic>
        <p:nvPicPr>
          <p:cNvPr id="30723" name="Picture 3" descr="C:\Users\дарко\Desktop\PREZENTACIJA\tabela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4191000"/>
            <a:ext cx="7039610" cy="2295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z="2400" dirty="0" smtClean="0">
                <a:solidFill>
                  <a:schemeClr val="tx1"/>
                </a:solidFill>
              </a:rPr>
              <a:t>Клиничкиот преглед (инспекција, палпација,споредба со контралатералната страна) </a:t>
            </a:r>
            <a:r>
              <a:rPr lang="mk-MK" sz="2000" b="1" dirty="0" smtClean="0">
                <a:solidFill>
                  <a:schemeClr val="tx1"/>
                </a:solidFill>
              </a:rPr>
              <a:t/>
            </a:r>
            <a:br>
              <a:rPr lang="mk-MK" sz="2000" b="1" dirty="0" smtClean="0">
                <a:solidFill>
                  <a:schemeClr val="tx1"/>
                </a:solidFill>
              </a:rPr>
            </a:br>
            <a:endParaRPr lang="mk-MK" sz="2000" dirty="0">
              <a:solidFill>
                <a:schemeClr val="tx1"/>
              </a:solidFill>
            </a:endParaRPr>
          </a:p>
        </p:txBody>
      </p:sp>
      <p:pic>
        <p:nvPicPr>
          <p:cNvPr id="31746" name="Picture 2" descr="C:\Users\дарко\Desktop\PREZENTACIJA\tabela 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509712" y="2609850"/>
            <a:ext cx="6581775" cy="2247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дарко\Desktop\PREZENTACIJA\tab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476375" y="1881187"/>
            <a:ext cx="6648450" cy="3705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7772400" cy="4724400"/>
          </a:xfrm>
        </p:spPr>
        <p:txBody>
          <a:bodyPr/>
          <a:lstStyle/>
          <a:p>
            <a:pPr>
              <a:buNone/>
            </a:pPr>
            <a:endParaRPr lang="mk-MK" dirty="0"/>
          </a:p>
        </p:txBody>
      </p:sp>
      <p:pic>
        <p:nvPicPr>
          <p:cNvPr id="32770" name="Picture 2" descr="C:\Users\дарко\Desktop\PREZENTACIJA\tab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349299"/>
            <a:ext cx="7290881" cy="1975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дарко\Desktop\PREZENTACIJA\tab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495425" y="2595562"/>
            <a:ext cx="6610350" cy="2276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200" dirty="0" smtClean="0">
                <a:latin typeface="Arial" pitchFamily="34" charset="0"/>
                <a:cs typeface="Arial" pitchFamily="34" charset="0"/>
              </a:rPr>
              <a:t>ИСПИТУВАЊЕ НА МУСКУЛНА СИЛА</a:t>
            </a: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Мора да се познава анатомијата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Мора да се знае функцијата која мускулот ја извршува</a:t>
            </a:r>
            <a:endParaRPr lang="mk-MK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>
                <a:latin typeface="Arial" pitchFamily="34" charset="0"/>
                <a:cs typeface="Arial" pitchFamily="34" charset="0"/>
              </a:rPr>
              <a:t>РАДИОЛОШКИ ИСПИТУВАЊА</a:t>
            </a:r>
            <a:br>
              <a:rPr lang="mk-MK" dirty="0" smtClean="0">
                <a:latin typeface="Arial" pitchFamily="34" charset="0"/>
                <a:cs typeface="Arial" pitchFamily="34" charset="0"/>
              </a:rPr>
            </a:br>
            <a:endParaRPr lang="mk-MK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mk-MK" dirty="0" smtClean="0">
                <a:latin typeface="Arial" pitchFamily="34" charset="0"/>
                <a:cs typeface="Arial" pitchFamily="34" charset="0"/>
              </a:rPr>
              <a:t>Снимањето (без разлика дали со ултразвук или MRI) обезбедува 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САМО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 дополнителни 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информации </a:t>
            </a:r>
          </a:p>
          <a:p>
            <a:pPr lvl="0"/>
            <a:r>
              <a:rPr lang="mk-MK" dirty="0" smtClean="0">
                <a:latin typeface="Arial" pitchFamily="34" charset="0"/>
                <a:cs typeface="Arial" pitchFamily="34" charset="0"/>
              </a:rPr>
              <a:t>Помош за лоцирање на местото на повредата.</a:t>
            </a:r>
          </a:p>
          <a:p>
            <a:pPr lvl="0"/>
            <a:r>
              <a:rPr lang="mk-MK" dirty="0" smtClean="0">
                <a:latin typeface="Arial" pitchFamily="34" charset="0"/>
                <a:cs typeface="Arial" pitchFamily="34" charset="0"/>
              </a:rPr>
              <a:t>Откривање хематом.</a:t>
            </a:r>
          </a:p>
          <a:p>
            <a:pPr lvl="0"/>
            <a:r>
              <a:rPr lang="mk-MK" dirty="0" smtClean="0">
                <a:latin typeface="Arial" pitchFamily="34" charset="0"/>
                <a:cs typeface="Arial" pitchFamily="34" charset="0"/>
              </a:rPr>
              <a:t>Идентификување на оштетување/руптури, како и прикажување на нивната приближна големина во мускулното ткиво.</a:t>
            </a:r>
          </a:p>
          <a:p>
            <a:pPr lvl="0"/>
            <a:r>
              <a:rPr lang="mk-MK" dirty="0" smtClean="0">
                <a:latin typeface="Arial" pitchFamily="34" charset="0"/>
                <a:cs typeface="Arial" pitchFamily="34" charset="0"/>
              </a:rPr>
              <a:t>Покажување дали е вклучена тетива.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MRI е особено кориснa во идентификување дали е присутeн eдем и од каков тип. Сепак, дури и најдобрите снимки не откриваат информации за мускулниот тонус, болка, функционална загуба или претходни повреди, итн.</a:t>
            </a:r>
            <a:endParaRPr lang="mk-MK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k-MK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Забелешка: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k-MK" b="1" dirty="0" smtClean="0">
                <a:latin typeface="Arial" pitchFamily="34" charset="0"/>
                <a:cs typeface="Arial" pitchFamily="34" charset="0"/>
              </a:rPr>
              <a:t>     Не може да се постави точна дијагноза само врз основа на снимките.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k-MK" b="1" dirty="0" smtClean="0">
                <a:latin typeface="Arial" pitchFamily="34" charset="0"/>
                <a:cs typeface="Arial" pitchFamily="34" charset="0"/>
              </a:rPr>
              <a:t>    НЕ СЕ ПРАВАТ </a:t>
            </a:r>
            <a:r>
              <a:rPr lang="mk-MK" b="1" smtClean="0">
                <a:latin typeface="Arial" pitchFamily="34" charset="0"/>
                <a:cs typeface="Arial" pitchFamily="34" charset="0"/>
              </a:rPr>
              <a:t>ВО </a:t>
            </a:r>
            <a:r>
              <a:rPr lang="mk-MK" b="1" smtClean="0">
                <a:latin typeface="Arial" pitchFamily="34" charset="0"/>
                <a:cs typeface="Arial" pitchFamily="34" charset="0"/>
              </a:rPr>
              <a:t>АКУТНА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ФАЗА ДО 72ч ( лажно негативни резултати)</a:t>
            </a: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200" dirty="0" smtClean="0">
                <a:latin typeface="Arial" pitchFamily="34" charset="0"/>
                <a:cs typeface="Arial" pitchFamily="34" charset="0"/>
              </a:rPr>
              <a:t>ЛАБОРАТОРИСКИ ТЕСТОВИ</a:t>
            </a:r>
            <a:r>
              <a:rPr lang="mk-MK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mk-MK" sz="3200" b="1" dirty="0" smtClean="0">
                <a:latin typeface="Arial" pitchFamily="34" charset="0"/>
                <a:cs typeface="Arial" pitchFamily="34" charset="0"/>
              </a:rPr>
            </a:b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Лабораториски тестови, како што се тестирање за креатин киназа (CK), миоглобин (Mb) и лактат дехидрогеназа (LDH), се со ограничена вредност при толкување на мускулните повреди</a:t>
            </a: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mk-MK" sz="2200" dirty="0" smtClean="0">
                <a:latin typeface="Arial" pitchFamily="34" charset="0"/>
                <a:cs typeface="Arial" pitchFamily="34" charset="0"/>
              </a:rPr>
              <a:t>Дијагнозата на акутните мускулни повреди и поврзаната прогноза вообичаено е базирана</a:t>
            </a:r>
            <a:br>
              <a:rPr lang="mk-MK" sz="2200" dirty="0" smtClean="0">
                <a:latin typeface="Arial" pitchFamily="34" charset="0"/>
                <a:cs typeface="Arial" pitchFamily="34" charset="0"/>
              </a:rPr>
            </a:br>
            <a:r>
              <a:rPr lang="mk-MK" sz="2200" dirty="0" smtClean="0">
                <a:latin typeface="Arial" pitchFamily="34" charset="0"/>
                <a:cs typeface="Arial" pitchFamily="34" charset="0"/>
              </a:rPr>
              <a:t>пред сè на клиничките наоди, и радиолошки методи, како што е магнетната резонанца (МRI) или ултразвук </a:t>
            </a:r>
          </a:p>
          <a:p>
            <a:pPr>
              <a:buNone/>
            </a:pPr>
            <a:endParaRPr lang="mk-MK" b="1" i="1" dirty="0" smtClean="0"/>
          </a:p>
          <a:p>
            <a:pPr>
              <a:buNone/>
            </a:pPr>
            <a:endParaRPr lang="mk-MK" b="1" i="1" dirty="0" smtClean="0"/>
          </a:p>
          <a:p>
            <a:pPr>
              <a:buNone/>
            </a:pPr>
            <a:r>
              <a:rPr lang="mk-MK" b="1" i="1" dirty="0" smtClean="0">
                <a:solidFill>
                  <a:schemeClr val="accent1"/>
                </a:solidFill>
              </a:rPr>
              <a:t>Медицинска историја + клиничко испитување (+ снимање) = дијагноза</a:t>
            </a:r>
            <a:endParaRPr lang="mk-MK" dirty="0" smtClean="0">
              <a:solidFill>
                <a:schemeClr val="accent1"/>
              </a:solidFill>
            </a:endParaRP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772400" cy="1143000"/>
          </a:xfrm>
        </p:spPr>
        <p:txBody>
          <a:bodyPr>
            <a:noAutofit/>
          </a:bodyPr>
          <a:lstStyle/>
          <a:p>
            <a:r>
              <a:rPr lang="mk-MK" sz="3200" b="1" dirty="0" smtClean="0">
                <a:latin typeface="Arial" pitchFamily="34" charset="0"/>
                <a:cs typeface="Arial" pitchFamily="34" charset="0"/>
              </a:rPr>
              <a:t>ТРЕТМАН НА МУСКУЛНИТЕ ПОВРЕДИ</a:t>
            </a:r>
            <a:r>
              <a:rPr lang="mk-MK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mk-MK" sz="3200" dirty="0" smtClean="0">
                <a:latin typeface="Arial" pitchFamily="34" charset="0"/>
                <a:cs typeface="Arial" pitchFamily="34" charset="0"/>
              </a:rPr>
            </a:b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Денешните принципи за третман на скелетните мускулни повреди немаат цврста научна подлога, и во отсуство на јасни </a:t>
            </a:r>
            <a:r>
              <a:rPr lang="mk-MK" sz="2200" dirty="0" smtClean="0">
                <a:latin typeface="Arial" pitchFamily="34" charset="0"/>
                <a:cs typeface="Arial" pitchFamily="34" charset="0"/>
              </a:rPr>
              <a:t>насоки,ефективната </a:t>
            </a:r>
            <a:r>
              <a:rPr lang="mk-MK" sz="2200" dirty="0" smtClean="0">
                <a:latin typeface="Arial" pitchFamily="34" charset="0"/>
                <a:cs typeface="Arial" pitchFamily="34" charset="0"/>
              </a:rPr>
              <a:t>комуникација помеѓу лекарите е </a:t>
            </a:r>
            <a:r>
              <a:rPr lang="mk-MK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неопходна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endParaRPr lang="mk-MK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200" b="1" dirty="0" smtClean="0">
                <a:latin typeface="Arial" pitchFamily="34" charset="0"/>
                <a:cs typeface="Arial" pitchFamily="34" charset="0"/>
              </a:rPr>
              <a:t>ТРЕТМАН НА АКУТНИТЕ  ПОВРЕДИ</a:t>
            </a:r>
            <a:r>
              <a:rPr lang="mk-MK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mk-MK" sz="3200" dirty="0" smtClean="0">
                <a:latin typeface="Arial" pitchFamily="34" charset="0"/>
                <a:cs typeface="Arial" pitchFamily="34" charset="0"/>
              </a:rPr>
            </a:b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RICE    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R-rest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I-Ice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C-Compression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E-Elevation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Нестероидни анти-инфламаторни лекови(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скептични за нивната употреба, бидејќи и клиничките и базичните научни студии известуваат за спротивставени, па дури и негативни ефекти врз процесот на лекување)</a:t>
            </a:r>
          </a:p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Терапија со инјекции(Мепивакаин/Прокаин,</a:t>
            </a:r>
            <a:r>
              <a:rPr lang="mk-MK" b="1" u="sng" dirty="0" smtClean="0">
                <a:latin typeface="Arial" pitchFamily="34" charset="0"/>
                <a:cs typeface="Arial" pitchFamily="34" charset="0"/>
              </a:rPr>
              <a:t> Траумел,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 Актовегин, PRP, Кортикостероиди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Физиотерапија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Хирургија</a:t>
            </a: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381000"/>
            <a:ext cx="7772400" cy="5638800"/>
          </a:xfrm>
        </p:spPr>
        <p:txBody>
          <a:bodyPr>
            <a:normAutofit fontScale="62500" lnSpcReduction="20000"/>
          </a:bodyPr>
          <a:lstStyle/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Имобилизацита 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ке ја ограничи активноста на саркомерите во мускулот и ке го забрза процесот на заздравување. Имобилизацијата мора да биде во најиздолжена позиција на мускулот и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не треба да биде подолга од 96ч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(води кон атрофија и слабост на мускулот)</a:t>
            </a:r>
          </a:p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Физиотерапијата, рехабилитациски вежби и тренажната терапија 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се основните компоненти на рекондиционирање на оштетените структури, реставрација на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координацијата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проприоцепцијата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, нормализација на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шаблоните на движење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спречување на мускулна атрофија и враќање во нормален развој на силата.</a:t>
            </a:r>
          </a:p>
          <a:p>
            <a:r>
              <a:rPr lang="mk-MK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Вежби за рехабилитација треба да почнат  најрано (кога пациентот ке ја толерира болката).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Вежбите да бидат фокусирани  на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пасивна мобилност 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статички вежби 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(контракција на зафатениот мускул без движење)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Доколку се работи за комплетна руптура и играчот не може да прави контракции на мускулот  -надворешна електрична стимулација на мускулот 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Благо оптертување и вежби во базен може да почне 3-7 ден по повредата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Постепено воведување на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динамички вежби (вежби со движење) и вежби со зголемен отпор(концентрични контракции)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Воведување на ексцентрични контракции (само доколку вежбите ги изведува без болка)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Вежби за телесно јадро (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core stability)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 и проприоцепција додека не се постигне објективен резултат(околу 70% од времето за рехабилитација)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endParaRPr lang="mk-MK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sz="3200" b="1" dirty="0" smtClean="0">
                <a:latin typeface="Arial" pitchFamily="34" charset="0"/>
                <a:cs typeface="Arial" pitchFamily="34" charset="0"/>
              </a:rPr>
              <a:t>ПРЕВЕНЦИЈА</a:t>
            </a:r>
            <a:r>
              <a:rPr lang="mk-MK" b="1" dirty="0" smtClean="0"/>
              <a:t> 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Добри припреми и тренажен процес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Добро загревање пред тренинг и натпревари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Добро истегнување (статичко) ,за подобрување флексибилноста на мускулатурата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Прогресивни вежби за ојачување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Добра исхрана и надополнување на </a:t>
            </a:r>
            <a:r>
              <a:rPr lang="mk-MK" sz="2200" b="1" dirty="0" smtClean="0">
                <a:latin typeface="Arial" pitchFamily="34" charset="0"/>
                <a:cs typeface="Arial" pitchFamily="34" charset="0"/>
              </a:rPr>
              <a:t>течности и електролити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дарко\Desktop\FFM\fifa 11+.jp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28600"/>
            <a:ext cx="533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200" dirty="0" smtClean="0">
                <a:latin typeface="Arial" pitchFamily="34" charset="0"/>
                <a:cs typeface="Arial" pitchFamily="34" charset="0"/>
              </a:rPr>
              <a:t>КРИТЕРИУМИ ЗА ВРАЌАЊЕ ВО ИГРА</a:t>
            </a:r>
            <a:br>
              <a:rPr lang="mk-MK" sz="3200" dirty="0" smtClean="0">
                <a:latin typeface="Arial" pitchFamily="34" charset="0"/>
                <a:cs typeface="Arial" pitchFamily="34" charset="0"/>
              </a:rPr>
            </a:b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mk-MK" b="1" dirty="0" smtClean="0"/>
              <a:t>КОГА МОЖЕ ДА СЕ ВРАТИ?</a:t>
            </a:r>
            <a:endParaRPr lang="mk-MK" dirty="0" smtClean="0"/>
          </a:p>
          <a:p>
            <a:r>
              <a:rPr lang="mk-MK" b="1" dirty="0" smtClean="0"/>
              <a:t>КОГА ИГРАЧОТ Е БЕЗ БОЛКА,МОЖЕ ДА ГИ ИЗДРЖИ ПРОГРЕСИВНИТЕ ЗГОЛЕМУВАЊА НА ОПТЕРТУВАЊЕТО ВО СИТЕ ДЕЛОВИ НА ФУДБАЛСКАТА ИГРА</a:t>
            </a:r>
            <a:endParaRPr lang="mk-MK" dirty="0" smtClean="0"/>
          </a:p>
          <a:p>
            <a:r>
              <a:rPr lang="mk-MK" b="1" dirty="0" smtClean="0"/>
              <a:t>Повредата е персонализирана  </a:t>
            </a:r>
            <a:r>
              <a:rPr lang="mk-MK" dirty="0" smtClean="0"/>
              <a:t>прецизен план за рехабилитација за секоја спортска мускулна повреда. </a:t>
            </a:r>
          </a:p>
          <a:p>
            <a:r>
              <a:rPr lang="mk-MK" b="1" dirty="0" smtClean="0"/>
              <a:t>Мора да се запази билошкото време на прогресија </a:t>
            </a:r>
            <a:endParaRPr lang="mk-MK" dirty="0" smtClean="0"/>
          </a:p>
          <a:p>
            <a:r>
              <a:rPr lang="mk-MK" b="1" dirty="0" smtClean="0"/>
              <a:t>Мора да има уреден клнички наод и да ги исполнува статичките и динамичките тестови</a:t>
            </a:r>
            <a:endParaRPr lang="mk-MK" dirty="0" smtClean="0"/>
          </a:p>
          <a:p>
            <a:r>
              <a:rPr lang="mk-MK" b="1" dirty="0" smtClean="0"/>
              <a:t>Мора да има нормално движење (</a:t>
            </a:r>
            <a:r>
              <a:rPr lang="en-US" b="1" dirty="0" smtClean="0"/>
              <a:t>step </a:t>
            </a:r>
            <a:r>
              <a:rPr lang="en-US" b="1" dirty="0" err="1" smtClean="0"/>
              <a:t>balace</a:t>
            </a:r>
            <a:r>
              <a:rPr lang="en-US" b="1" dirty="0" smtClean="0"/>
              <a:t>).</a:t>
            </a:r>
            <a:r>
              <a:rPr lang="mk-MK" b="1" dirty="0" smtClean="0"/>
              <a:t>да не поткривнува, безболно </a:t>
            </a:r>
            <a:r>
              <a:rPr lang="mk-MK" b="1" dirty="0" smtClean="0"/>
              <a:t>да ги </a:t>
            </a:r>
            <a:r>
              <a:rPr lang="mk-MK" b="1" dirty="0" smtClean="0"/>
              <a:t>изведува сите движења специфични за спортот, да го постигне својот максимум  или да е близу него на ниво пред повредата (забрзување , издржливост , безболно кочење)</a:t>
            </a:r>
            <a:endParaRPr lang="mk-MK" dirty="0" smtClean="0"/>
          </a:p>
          <a:p>
            <a:r>
              <a:rPr lang="mk-MK" b="1" dirty="0" smtClean="0"/>
              <a:t>МОРА ДА ДЕМОНСТРИРА ВИСОКО ЕКСПЛОЗИВНА  ЕКСЦЕНТРИЧНА КОНТРАКЦИЈА</a:t>
            </a:r>
            <a:r>
              <a:rPr lang="en-US" b="1" dirty="0" smtClean="0"/>
              <a:t>  FULL   ROM </a:t>
            </a:r>
            <a:r>
              <a:rPr lang="mk-MK" b="1" dirty="0" smtClean="0"/>
              <a:t>  СО  НАЈМАЛКУ 90 </a:t>
            </a:r>
            <a:r>
              <a:rPr lang="en-US" b="1" dirty="0" smtClean="0"/>
              <a:t>%  </a:t>
            </a:r>
            <a:r>
              <a:rPr lang="mk-MK" b="1" dirty="0" smtClean="0"/>
              <a:t>ПОВРАТЕНА МУСКУЛНА СИЛА</a:t>
            </a:r>
            <a:endParaRPr lang="mk-MK" dirty="0" smtClean="0"/>
          </a:p>
          <a:p>
            <a:pPr>
              <a:buNone/>
            </a:pPr>
            <a:endParaRPr lang="mk-MK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ИДЕАЛНО</a:t>
            </a:r>
          </a:p>
          <a:p>
            <a:pPr>
              <a:buNone/>
            </a:pP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k-MK" sz="2200" b="1" dirty="0" smtClean="0">
                <a:latin typeface="Arial" pitchFamily="34" charset="0"/>
                <a:cs typeface="Arial" pitchFamily="34" charset="0"/>
              </a:rPr>
              <a:t>    ИГРАЧОТ ТРЕБА ДА НАПРАВИ 5-6 ТРЕНИНЗИ СО ЕКИПАТА СО ИНТЕНЗИТЕТ И ОПСЕГ НА ДВИЖЕЊЕ НА НИВО КАКО ПРЕД ПОВРЕДАТА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200" dirty="0" smtClean="0">
                <a:latin typeface="Arial" pitchFamily="34" charset="0"/>
                <a:cs typeface="Arial" pitchFamily="34" charset="0"/>
              </a:rPr>
              <a:t>Повреди на задн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mk-MK" sz="3200" dirty="0" smtClean="0">
                <a:latin typeface="Arial" pitchFamily="34" charset="0"/>
                <a:cs typeface="Arial" pitchFamily="34" charset="0"/>
              </a:rPr>
              <a:t>ложа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(Hamstrings )</a:t>
            </a: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поголемиот дел од повредите на задниот бутен мускул се однесуваат на мускулниот бицепс феморис (84%) (екстензија на колк , флексија на колено и надворешна ротација на колено)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Semitendinosus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semimembranosus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се флексори на  колено и внатрешни ротатори на колено во флексија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две третини од сите повреди на задниот бутен мускул се случуваат за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време на натпреварите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познато е дека повредите на задната ложа  се поврзани со оптоварувања со висока брзина (односно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тие се спринтерски повреди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60-70%) се должи на трчањето со висока брзина или спринт, додека повредите од прекумерна употреба и истегнување/лизгачки старт, зафаќаат 5%, и шутовите 4%</a:t>
            </a:r>
          </a:p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95% здобиени без контакт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15% од сите повреди на задниот бутен мускул се повторни повреди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околу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седум повреди 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на задниот бутен мускул по сезона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во еден тим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 просечно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отсутство околу 16 дена   или околу 3 натпревари 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( опсег: 1-128 дена ) </a:t>
            </a:r>
          </a:p>
          <a:p>
            <a:endParaRPr lang="mk-MK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mk-MK" sz="2200" b="1" dirty="0" smtClean="0"/>
              <a:t>место на повредата</a:t>
            </a:r>
            <a:endParaRPr lang="mk-MK" sz="2200" dirty="0" smtClean="0"/>
          </a:p>
          <a:p>
            <a:r>
              <a:rPr lang="mk-MK" sz="2200" dirty="0" smtClean="0"/>
              <a:t> </a:t>
            </a:r>
            <a:r>
              <a:rPr lang="mk-MK" sz="2200" i="1" dirty="0" smtClean="0"/>
              <a:t>структурните</a:t>
            </a:r>
            <a:r>
              <a:rPr lang="mk-MK" sz="2200" dirty="0" smtClean="0"/>
              <a:t> повреди се лоцирани во дисталниот дел на biceps femoris, по должината на семитендинозниот или семимембранозниот мускул, </a:t>
            </a:r>
          </a:p>
          <a:p>
            <a:r>
              <a:rPr lang="mk-MK" sz="2200" dirty="0" smtClean="0"/>
              <a:t>Кај спортисти, тоа е</a:t>
            </a:r>
            <a:br>
              <a:rPr lang="mk-MK" sz="2200" dirty="0" smtClean="0"/>
            </a:br>
            <a:r>
              <a:rPr lang="mk-MK" sz="2200" dirty="0" smtClean="0"/>
              <a:t>мускулотетивната спојница, кај адолесцентите, тоа е aпофизата; а кај постарите</a:t>
            </a:r>
            <a:br>
              <a:rPr lang="mk-MK" sz="2200" dirty="0" smtClean="0"/>
            </a:br>
            <a:r>
              <a:rPr lang="mk-MK" sz="2200" dirty="0" smtClean="0"/>
              <a:t>пациенти, тоа е тетивата.</a:t>
            </a: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200" dirty="0" smtClean="0">
                <a:latin typeface="Arial" pitchFamily="34" charset="0"/>
                <a:cs typeface="Arial" pitchFamily="34" charset="0"/>
              </a:rPr>
              <a:t>ДИЈАГНОЗА</a:t>
            </a:r>
            <a:br>
              <a:rPr lang="mk-MK" sz="3200" dirty="0" smtClean="0">
                <a:latin typeface="Arial" pitchFamily="34" charset="0"/>
                <a:cs typeface="Arial" pitchFamily="34" charset="0"/>
              </a:rPr>
            </a:br>
            <a:endParaRPr lang="mk-MK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Анамнеза</a:t>
            </a:r>
          </a:p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Инспекција</a:t>
            </a:r>
          </a:p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Палпација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ROM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Мускулна сила</a:t>
            </a:r>
          </a:p>
          <a:p>
            <a:r>
              <a:rPr lang="mk-MK" sz="2200" dirty="0" smtClean="0">
                <a:latin typeface="Arial" pitchFamily="34" charset="0"/>
                <a:cs typeface="Arial" pitchFamily="34" charset="0"/>
              </a:rPr>
              <a:t>Радиолошки испитувања</a:t>
            </a: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772400" cy="1143000"/>
          </a:xfrm>
        </p:spPr>
        <p:txBody>
          <a:bodyPr>
            <a:noAutofit/>
          </a:bodyPr>
          <a:lstStyle/>
          <a:p>
            <a:r>
              <a:rPr lang="mk-MK" sz="2800" dirty="0" smtClean="0">
                <a:latin typeface="Arial" pitchFamily="34" charset="0"/>
                <a:cs typeface="Arial" pitchFamily="34" charset="0"/>
              </a:rPr>
              <a:t>ИНСПЕКЦИЈА (ОТОК , ХЕМАТОМ, СКРАТУВАЊЕ, ЛУЗНИ, ПРОМЕНЕТА МОРФОЛОГИЈА...)</a:t>
            </a:r>
            <a:endParaRPr lang="mk-MK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 descr="C:\Users\дарко\Desktop\FFM\loza 2.jp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057400"/>
            <a:ext cx="4572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z="3200" dirty="0" smtClean="0">
                <a:latin typeface="Arial" pitchFamily="34" charset="0"/>
                <a:cs typeface="Arial" pitchFamily="34" charset="0"/>
              </a:rPr>
              <a:t>ПАЛПАЦИЈА( болка (локална/дифузна),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GAP. , </a:t>
            </a:r>
            <a:r>
              <a:rPr lang="mk-MK" sz="3200" dirty="0" smtClean="0">
                <a:latin typeface="Arial" pitchFamily="34" charset="0"/>
                <a:cs typeface="Arial" pitchFamily="34" charset="0"/>
              </a:rPr>
              <a:t>место на повреда)</a:t>
            </a: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 descr="C:\Users\дарко\Desktop\FFM\Hamstring-Strain-Blog-Photo-3.jpg"/>
          <p:cNvPicPr>
            <a:picLocks noGrp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729672" y="2714203"/>
            <a:ext cx="6141855" cy="2039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ROM    </a:t>
            </a:r>
            <a:r>
              <a:rPr lang="mk-MK" sz="3600" dirty="0" smtClean="0">
                <a:latin typeface="Arial" pitchFamily="34" charset="0"/>
                <a:cs typeface="Arial" pitchFamily="34" charset="0"/>
              </a:rPr>
              <a:t>И     МУСКУЛНА СИЛА</a:t>
            </a:r>
            <a:r>
              <a:rPr lang="mk-MK" dirty="0" smtClean="0"/>
              <a:t/>
            </a:r>
            <a:br>
              <a:rPr lang="mk-MK" dirty="0" smtClean="0"/>
            </a:br>
            <a:endParaRPr lang="mk-MK" dirty="0"/>
          </a:p>
        </p:txBody>
      </p:sp>
      <p:pic>
        <p:nvPicPr>
          <p:cNvPr id="4" name="Content Placeholder 3" descr="C:\Users\дарко\Desktop\FFM\isometric-hamstrings560.jpg"/>
          <p:cNvPicPr>
            <a:picLocks noGrp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133600" y="2233612"/>
            <a:ext cx="53340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200" dirty="0" smtClean="0">
                <a:latin typeface="Arial" pitchFamily="34" charset="0"/>
                <a:cs typeface="Arial" pitchFamily="34" charset="0"/>
              </a:rPr>
              <a:t>РАДИОЛОШКИ ИСПИТУВАЊА</a:t>
            </a:r>
            <a:br>
              <a:rPr lang="mk-MK" sz="3200" dirty="0" smtClean="0">
                <a:latin typeface="Arial" pitchFamily="34" charset="0"/>
                <a:cs typeface="Arial" pitchFamily="34" charset="0"/>
              </a:rPr>
            </a:b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 descr="C:\Users\дарко\Desktop\FFM\biceps femoris strain.jp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219200"/>
            <a:ext cx="2819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дарко\Desktop\FFM\220px-Hamstring_tear_STIR_cor_annotatios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143000"/>
            <a:ext cx="1981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 descr="C:\Users\дарко\Desktop\PREZENTACIJA\tab 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352800"/>
            <a:ext cx="7397003" cy="2733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mk-MK" sz="3500" b="1" dirty="0" smtClean="0">
                <a:latin typeface="Arial" pitchFamily="34" charset="0"/>
                <a:cs typeface="Arial" pitchFamily="34" charset="0"/>
              </a:rPr>
              <a:t>ТРЕТМАН</a:t>
            </a:r>
          </a:p>
          <a:p>
            <a:pPr>
              <a:buNone/>
            </a:pPr>
            <a:endParaRPr lang="mk-MK" sz="35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RICE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РАНО ВОВЕДУВАЊЕ НА МУСКУЛНИ КОНТРАКЦИИ (ПРВО СТАТИЧКИ, ПОТОА ДИНАМИЧКИ)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k-MK" sz="3500" b="1" dirty="0" smtClean="0">
                <a:latin typeface="Arial" pitchFamily="34" charset="0"/>
                <a:cs typeface="Arial" pitchFamily="34" charset="0"/>
              </a:rPr>
              <a:t>ПРЕВЕНЦИЈА 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  <a:endParaRPr lang="mk-MK" sz="3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mk-MK" sz="35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FIFA 11+. NORDIC HAMSTRINGS, CORE STABILITY EXCERSISES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подобрување на невромускулната функција, истегнување, ецентрични вежби, како што се „Нордиски хемстринг“, подобрување на меѓумускулната координација, како и обука за лумбално карлична стабилност</a:t>
            </a: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дарко\Desktop\FFM\hamstring-fig1.jpg"/>
          <p:cNvPicPr>
            <a:picLocks noGrp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571765" y="1447800"/>
            <a:ext cx="6457669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000" b="1" dirty="0" smtClean="0">
                <a:latin typeface="Arial" pitchFamily="34" charset="0"/>
                <a:cs typeface="Arial" pitchFamily="34" charset="0"/>
              </a:rPr>
              <a:t>ПОВРЕДИ НА КВАДРИЦЕПС</a:t>
            </a:r>
            <a:r>
              <a:rPr lang="mk-MK" sz="3000" b="1" dirty="0" smtClean="0"/>
              <a:t/>
            </a:r>
            <a:br>
              <a:rPr lang="mk-MK" sz="3000" b="1" dirty="0" smtClean="0"/>
            </a:br>
            <a:endParaRPr lang="mk-MK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поголемиот дел од повредите на квадрицепс се случуваат за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време на тренинг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тие главно се однесуваат на rectus femoris мускулот (88%)-екстензор на коленото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 сепак, ризикот од повреди на квадрицепс за време на натпреварот е речиси четири пати поголем отколку за време на тренинг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околу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23%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 од сите повреди на квадрицепс се случуваат при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шутирање</a:t>
            </a:r>
            <a:r>
              <a:rPr lang="mk-MK" dirty="0" smtClean="0">
                <a:latin typeface="Arial" pitchFamily="34" charset="0"/>
                <a:cs typeface="Arial" pitchFamily="34" charset="0"/>
              </a:rPr>
              <a:t>, во споредба со само 4% од повредите на задниот бутен мускул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повреда на квадрицепс е со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пик на крајот од  предсезонскиот подготвителен период</a:t>
            </a: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повредите на квадрицепсот се </a:t>
            </a:r>
            <a:r>
              <a:rPr lang="mk-MK" b="1" dirty="0" smtClean="0">
                <a:latin typeface="Arial" pitchFamily="34" charset="0"/>
                <a:cs typeface="Arial" pitchFamily="34" charset="0"/>
              </a:rPr>
              <a:t>повреди без контакт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96%</a:t>
            </a:r>
            <a:endParaRPr lang="mk-MK" b="1" dirty="0" smtClean="0">
              <a:latin typeface="Arial" pitchFamily="34" charset="0"/>
              <a:cs typeface="Arial" pitchFamily="34" charset="0"/>
            </a:endParaRP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околу три повреди на квадрицепс секоја сезона во екипа</a:t>
            </a:r>
          </a:p>
          <a:p>
            <a:r>
              <a:rPr lang="mk-MK" b="1" dirty="0" smtClean="0">
                <a:latin typeface="Arial" pitchFamily="34" charset="0"/>
                <a:cs typeface="Arial" pitchFamily="34" charset="0"/>
              </a:rPr>
              <a:t>отсуство од 18 дена, со просек од 12 пропуштени тренинзи и 3 пропуштени натпревари</a:t>
            </a:r>
          </a:p>
          <a:p>
            <a:endParaRPr lang="mk-MK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124200" y="457200"/>
            <a:ext cx="25971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mk-MK" sz="32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ДИЈАГНОЗА</a:t>
            </a:r>
            <a:endParaRPr kumimoji="0" lang="mk-MK" sz="32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990600" y="1981200"/>
            <a:ext cx="7772400" cy="4572000"/>
          </a:xfrm>
        </p:spPr>
        <p:txBody>
          <a:bodyPr/>
          <a:lstStyle/>
          <a:p>
            <a:r>
              <a:rPr lang="mk-MK" sz="1800" dirty="0" smtClean="0">
                <a:latin typeface="Arial" pitchFamily="34" charset="0"/>
                <a:cs typeface="Arial" pitchFamily="34" charset="0"/>
              </a:rPr>
              <a:t>Анамнеза</a:t>
            </a:r>
          </a:p>
          <a:p>
            <a:r>
              <a:rPr lang="mk-MK" sz="1800" dirty="0" smtClean="0">
                <a:latin typeface="Arial" pitchFamily="34" charset="0"/>
                <a:cs typeface="Arial" pitchFamily="34" charset="0"/>
              </a:rPr>
              <a:t>Инспекција</a:t>
            </a:r>
          </a:p>
          <a:p>
            <a:r>
              <a:rPr lang="mk-MK" sz="1800" dirty="0" smtClean="0">
                <a:latin typeface="Arial" pitchFamily="34" charset="0"/>
                <a:cs typeface="Arial" pitchFamily="34" charset="0"/>
              </a:rPr>
              <a:t>Палпација</a:t>
            </a: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ROM</a:t>
            </a:r>
            <a:endParaRPr lang="mk-MK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1800" dirty="0" smtClean="0">
                <a:latin typeface="Arial" pitchFamily="34" charset="0"/>
                <a:cs typeface="Arial" pitchFamily="34" charset="0"/>
              </a:rPr>
              <a:t>Мускулна сила</a:t>
            </a:r>
          </a:p>
          <a:p>
            <a:r>
              <a:rPr lang="mk-MK" sz="1800" dirty="0" smtClean="0">
                <a:latin typeface="Arial" pitchFamily="34" charset="0"/>
                <a:cs typeface="Arial" pitchFamily="34" charset="0"/>
              </a:rPr>
              <a:t>Радиолошки испитувања</a:t>
            </a:r>
          </a:p>
          <a:p>
            <a:endParaRPr lang="mk-MK" dirty="0"/>
          </a:p>
        </p:txBody>
      </p:sp>
      <p:pic>
        <p:nvPicPr>
          <p:cNvPr id="8" name="Picture 7" descr="C:\Users\дарко\Desktop\FFM\00-rectus-femoris-diagram-cove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981200"/>
            <a:ext cx="36195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z="3200" dirty="0" smtClean="0">
                <a:latin typeface="Arial" pitchFamily="34" charset="0"/>
                <a:cs typeface="Arial" pitchFamily="34" charset="0"/>
              </a:rPr>
              <a:t>АНАМНЕЗА,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k-MK" sz="3200" dirty="0" smtClean="0">
                <a:latin typeface="Arial" pitchFamily="34" charset="0"/>
                <a:cs typeface="Arial" pitchFamily="34" charset="0"/>
              </a:rPr>
              <a:t>ИНСПЕКЦИЈА, ПАЛПАЦИЈА</a:t>
            </a:r>
            <a:br>
              <a:rPr lang="mk-MK" sz="3200" dirty="0" smtClean="0">
                <a:latin typeface="Arial" pitchFamily="34" charset="0"/>
                <a:cs typeface="Arial" pitchFamily="34" charset="0"/>
              </a:rPr>
            </a:b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 descr="C:\Users\дарко\Desktop\FFM\SocialThumb.01337441-201207000-00024.F1-24.jpe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09800"/>
            <a:ext cx="2590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дарко\Desktop\FFM\images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209800"/>
            <a:ext cx="260032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mk-MK" sz="3600" dirty="0" smtClean="0">
                <a:latin typeface="Arial" pitchFamily="34" charset="0"/>
                <a:cs typeface="Arial" pitchFamily="34" charset="0"/>
              </a:rPr>
              <a:t>ИСПИТУВАЊЕ МУСКУЛНА СИЛА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mk-MK" sz="3600" dirty="0" smtClean="0">
                <a:latin typeface="Arial" pitchFamily="34" charset="0"/>
                <a:cs typeface="Arial" pitchFamily="34" charset="0"/>
              </a:rPr>
              <a:t>(ДИФ ДГ.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ILIOPSOAS)</a:t>
            </a:r>
            <a:r>
              <a:rPr lang="mk-MK" dirty="0" smtClean="0"/>
              <a:t/>
            </a:r>
            <a:br>
              <a:rPr lang="mk-MK" dirty="0" smtClean="0"/>
            </a:br>
            <a:endParaRPr lang="mk-MK" dirty="0"/>
          </a:p>
        </p:txBody>
      </p:sp>
      <p:pic>
        <p:nvPicPr>
          <p:cNvPr id="4" name="Content Placeholder 3" descr="C:\Users\дарко\Desktop\FFM\Iliopsoas-test-tests-for-pain-and-or-weakness-of-the-iliopsoas-with-resisted-hip-flexion.pn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524000"/>
            <a:ext cx="342779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дарко\Desktop\FFM\images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2209800"/>
            <a:ext cx="3438525" cy="228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200" dirty="0" smtClean="0">
                <a:latin typeface="Arial" pitchFamily="34" charset="0"/>
                <a:cs typeface="Arial" pitchFamily="34" charset="0"/>
              </a:rPr>
              <a:t>РАДИОЛОШКИ ИСПИТУВАЊА   МР И УЗ</a:t>
            </a: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 descr="C:\Users\дарко\Desktop\FFM\rectus femoris.jpg"/>
          <p:cNvPicPr>
            <a:picLocks noGrp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933700" y="3124200"/>
            <a:ext cx="3733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mk-MK" b="1" dirty="0" smtClean="0">
                <a:latin typeface="Arial" pitchFamily="34" charset="0"/>
                <a:cs typeface="Arial" pitchFamily="34" charset="0"/>
              </a:rPr>
              <a:t>ТРЕТМАН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mk-MK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RICE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r>
              <a:rPr lang="mk-MK" dirty="0" smtClean="0">
                <a:latin typeface="Arial" pitchFamily="34" charset="0"/>
                <a:cs typeface="Arial" pitchFamily="34" charset="0"/>
              </a:rPr>
              <a:t>РАНО ВОВЕДУВАЊЕ НА МУСКУЛНИ КОНТРАКЦИИ(ПРВО СТАТИЧКИ ПОТОА ДИНАМИЧКИ)</a:t>
            </a:r>
          </a:p>
          <a:p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k-MK" b="1" dirty="0" smtClean="0">
                <a:latin typeface="Arial" pitchFamily="34" charset="0"/>
                <a:cs typeface="Arial" pitchFamily="34" charset="0"/>
              </a:rPr>
              <a:t>ПРЕВЕНЦИЈА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endParaRPr lang="mk-MK" b="1" dirty="0" smtClean="0">
              <a:latin typeface="Arial" pitchFamily="34" charset="0"/>
              <a:cs typeface="Arial" pitchFamily="34" charset="0"/>
            </a:endParaRPr>
          </a:p>
          <a:p>
            <a:endParaRPr lang="mk-MK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200" b="1" dirty="0" smtClean="0">
                <a:latin typeface="Arial" pitchFamily="34" charset="0"/>
                <a:cs typeface="Arial" pitchFamily="34" charset="0"/>
              </a:rPr>
              <a:t>ПОВРЕДИ НА ПОТКОЛЕНИЦА</a:t>
            </a:r>
            <a:r>
              <a:rPr lang="mk-MK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mk-MK" sz="3200" dirty="0" smtClean="0">
                <a:latin typeface="Arial" pitchFamily="34" charset="0"/>
                <a:cs typeface="Arial" pitchFamily="34" charset="0"/>
              </a:rPr>
            </a:b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mk-MK" sz="2400" dirty="0" smtClean="0">
                <a:latin typeface="Arial" pitchFamily="34" charset="0"/>
                <a:cs typeface="Arial" pitchFamily="34" charset="0"/>
              </a:rPr>
              <a:t> повреда на потколеницата  се случуваат почесто во последните 15 минути од натпреварот</a:t>
            </a:r>
          </a:p>
          <a:p>
            <a:r>
              <a:rPr lang="mk-MK" sz="2400" dirty="0" smtClean="0">
                <a:latin typeface="Arial" pitchFamily="34" charset="0"/>
                <a:cs typeface="Arial" pitchFamily="34" charset="0"/>
              </a:rPr>
              <a:t> повредите на мускулите на потколеницата (13%)од повредите на долен екстермитет</a:t>
            </a:r>
          </a:p>
          <a:p>
            <a:r>
              <a:rPr lang="mk-MK" sz="2400" dirty="0" smtClean="0">
                <a:latin typeface="Arial" pitchFamily="34" charset="0"/>
                <a:cs typeface="Arial" pitchFamily="34" charset="0"/>
              </a:rPr>
              <a:t>се јавуваат при спринт, скок</a:t>
            </a:r>
          </a:p>
          <a:p>
            <a:r>
              <a:rPr lang="mk-MK" sz="2400" dirty="0" smtClean="0">
                <a:latin typeface="Arial" pitchFamily="34" charset="0"/>
                <a:cs typeface="Arial" pitchFamily="34" charset="0"/>
              </a:rPr>
              <a:t>ГРЧ   (слаба циркулација. Цомпресија, прекумерна активност,недоволна флексибилност, високи температури,дехидратација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Ca/Mg</a:t>
            </a:r>
            <a:r>
              <a:rPr lang="mk-MK" sz="2400" dirty="0" smtClean="0">
                <a:latin typeface="Arial" pitchFamily="34" charset="0"/>
                <a:cs typeface="Arial" pitchFamily="34" charset="0"/>
              </a:rPr>
              <a:t>   дефициенција   Замор) </a:t>
            </a:r>
          </a:p>
          <a:p>
            <a:r>
              <a:rPr lang="mk-MK" sz="2400" dirty="0" smtClean="0">
                <a:latin typeface="Arial" pitchFamily="34" charset="0"/>
                <a:cs typeface="Arial" pitchFamily="34" charset="0"/>
              </a:rPr>
              <a:t>Контузии во заден дел на потколеница Директни повреди</a:t>
            </a:r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дарко\Desktop\FFM\calf-muscles401.jp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905000"/>
            <a:ext cx="381952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дарко\Desktop\FFM\potkolenic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2133600"/>
            <a:ext cx="2209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3200" b="1" dirty="0" smtClean="0">
                <a:latin typeface="Arial" pitchFamily="34" charset="0"/>
                <a:cs typeface="Arial" pitchFamily="34" charset="0"/>
              </a:rPr>
              <a:t>ДИЈАГНОЗА</a:t>
            </a:r>
            <a:endParaRPr lang="mk-MK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k-MK" b="1" dirty="0" smtClean="0"/>
              <a:t>Анамнеза</a:t>
            </a:r>
            <a:endParaRPr lang="mk-MK" dirty="0" smtClean="0"/>
          </a:p>
          <a:p>
            <a:r>
              <a:rPr lang="mk-MK" b="1" dirty="0" smtClean="0"/>
              <a:t>Инспекција</a:t>
            </a:r>
            <a:endParaRPr lang="mk-MK" dirty="0" smtClean="0"/>
          </a:p>
          <a:p>
            <a:r>
              <a:rPr lang="mk-MK" b="1" dirty="0" smtClean="0"/>
              <a:t>Палпација</a:t>
            </a:r>
            <a:endParaRPr lang="mk-MK" dirty="0" smtClean="0"/>
          </a:p>
          <a:p>
            <a:r>
              <a:rPr lang="en-US" b="1" dirty="0" smtClean="0"/>
              <a:t>ROM</a:t>
            </a:r>
            <a:endParaRPr lang="mk-MK" dirty="0" smtClean="0"/>
          </a:p>
          <a:p>
            <a:r>
              <a:rPr lang="mk-MK" b="1" dirty="0" smtClean="0"/>
              <a:t>Мускулна сила</a:t>
            </a:r>
            <a:endParaRPr lang="mk-MK" dirty="0" smtClean="0"/>
          </a:p>
          <a:p>
            <a:r>
              <a:rPr lang="mk-MK" b="1" dirty="0" smtClean="0"/>
              <a:t>Радиолошки испитувања</a:t>
            </a:r>
            <a:endParaRPr lang="mk-MK" dirty="0" smtClean="0"/>
          </a:p>
          <a:p>
            <a:endParaRPr lang="mk-M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z="3600" b="1" dirty="0" smtClean="0">
                <a:latin typeface="Arial" pitchFamily="34" charset="0"/>
                <a:cs typeface="Arial" pitchFamily="34" charset="0"/>
              </a:rPr>
              <a:t>МУСКУЛНА СИЛА</a:t>
            </a:r>
            <a:r>
              <a:rPr lang="mk-MK" dirty="0" smtClean="0"/>
              <a:t/>
            </a:r>
            <a:br>
              <a:rPr lang="mk-MK" dirty="0" smtClean="0"/>
            </a:br>
            <a:endParaRPr lang="mk-MK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3200" b="1" dirty="0" smtClean="0"/>
          </a:p>
          <a:p>
            <a:pPr>
              <a:buNone/>
            </a:pPr>
            <a:endParaRPr lang="en-US" sz="3200" b="1" dirty="0" smtClean="0"/>
          </a:p>
          <a:p>
            <a:pPr>
              <a:buNone/>
            </a:pPr>
            <a:endParaRPr lang="en-US" sz="3200" b="1" dirty="0" smtClean="0"/>
          </a:p>
          <a:p>
            <a:pPr>
              <a:buNone/>
            </a:pPr>
            <a:endParaRPr lang="en-US" sz="3200" b="1" dirty="0" smtClean="0"/>
          </a:p>
          <a:p>
            <a:pPr>
              <a:buNone/>
            </a:pPr>
            <a:endParaRPr lang="en-US" sz="3200" b="1" dirty="0" smtClean="0"/>
          </a:p>
          <a:p>
            <a:pPr>
              <a:buNone/>
            </a:pPr>
            <a:r>
              <a:rPr lang="mk-MK" sz="2800" b="1" dirty="0" smtClean="0"/>
              <a:t>ТРЕТМАН</a:t>
            </a:r>
            <a:endParaRPr lang="en-US" sz="2800" b="1" dirty="0" smtClean="0"/>
          </a:p>
          <a:p>
            <a:pPr>
              <a:buNone/>
            </a:pPr>
            <a:endParaRPr lang="mk-MK" dirty="0" smtClean="0"/>
          </a:p>
          <a:p>
            <a:r>
              <a:rPr lang="en-US" sz="2000" b="1" dirty="0" smtClean="0"/>
              <a:t>RICE</a:t>
            </a:r>
            <a:endParaRPr lang="mk-MK" sz="2000" dirty="0" smtClean="0"/>
          </a:p>
          <a:p>
            <a:r>
              <a:rPr lang="mk-MK" sz="2000" b="1" dirty="0" smtClean="0"/>
              <a:t>ФИЗИКАЛНА ТЕРПИЈА И РЕХАБИЛИТАЦИЈА</a:t>
            </a:r>
            <a:endParaRPr lang="mk-MK" sz="2000" dirty="0" smtClean="0"/>
          </a:p>
          <a:p>
            <a:endParaRPr lang="mk-MK" dirty="0"/>
          </a:p>
        </p:txBody>
      </p:sp>
      <p:pic>
        <p:nvPicPr>
          <p:cNvPr id="7" name="Picture 6" descr="C:\Users\дарко\Desktop\FFM\maxresdefaul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219200"/>
            <a:ext cx="4772025" cy="267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z="3600" b="1" dirty="0" smtClean="0">
                <a:latin typeface="Arial" pitchFamily="34" charset="0"/>
                <a:cs typeface="Arial" pitchFamily="34" charset="0"/>
              </a:rPr>
              <a:t>ПРЕВЕНЦИЈА </a:t>
            </a:r>
            <a:r>
              <a:rPr lang="mk-MK" dirty="0" smtClean="0"/>
              <a:t/>
            </a:r>
            <a:br>
              <a:rPr lang="mk-MK" dirty="0" smtClean="0"/>
            </a:b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Добри припреми и тренажен процес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Добро загревање пред тренинг и натпревари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Добро истегнување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mk-MK" sz="2200" b="1" dirty="0" smtClean="0">
                <a:latin typeface="Arial" pitchFamily="34" charset="0"/>
                <a:cs typeface="Arial" pitchFamily="34" charset="0"/>
              </a:rPr>
              <a:t>(статичко) ,за подобрување флексибилноста на мускулатурата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Прогресивни вежби за ојачување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mk-MK" sz="2200" b="1" dirty="0" smtClean="0">
                <a:latin typeface="Arial" pitchFamily="34" charset="0"/>
                <a:cs typeface="Arial" pitchFamily="34" charset="0"/>
              </a:rPr>
              <a:t>Добра исхрана и надополнување на течности</a:t>
            </a:r>
            <a:endParaRPr lang="mk-MK" sz="2200" dirty="0" smtClean="0">
              <a:latin typeface="Arial" pitchFamily="34" charset="0"/>
              <a:cs typeface="Arial" pitchFamily="34" charset="0"/>
            </a:endParaRPr>
          </a:p>
          <a:p>
            <a:endParaRPr lang="mk-MK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mk-MK" dirty="0" smtClean="0">
                <a:latin typeface="Arial" pitchFamily="34" charset="0"/>
                <a:cs typeface="Arial" pitchFamily="34" charset="0"/>
              </a:rPr>
              <a:t>                      </a:t>
            </a:r>
          </a:p>
          <a:p>
            <a:pPr>
              <a:buNone/>
            </a:pP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mk-MK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mk-MK" dirty="0" smtClean="0">
                <a:latin typeface="Arial" pitchFamily="34" charset="0"/>
                <a:cs typeface="Arial" pitchFamily="34" charset="0"/>
              </a:rPr>
              <a:t>                       </a:t>
            </a:r>
            <a:r>
              <a:rPr lang="mk-MK" sz="3500" b="1" dirty="0" smtClean="0">
                <a:latin typeface="Arial" pitchFamily="34" charset="0"/>
                <a:cs typeface="Arial" pitchFamily="34" charset="0"/>
              </a:rPr>
              <a:t>БЛАГОДАРАМ !!!</a:t>
            </a:r>
            <a:endParaRPr lang="mk-MK" sz="35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Custom 4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FF0000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169</TotalTime>
  <Words>1494</Words>
  <Application>Microsoft Office PowerPoint</Application>
  <PresentationFormat>On-screen Show (4:3)</PresentationFormat>
  <Paragraphs>252</Paragraphs>
  <Slides>49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Equity</vt:lpstr>
      <vt:lpstr>Повреди на мускули, дијагноза и менаџирање </vt:lpstr>
      <vt:lpstr>ШТО ПРЕТСТАВУВА МУСКУЛНА ПОВРЕДА? </vt:lpstr>
      <vt:lpstr>ЕПИДЕМИОЛОГИЈА </vt:lpstr>
      <vt:lpstr>Slide 4</vt:lpstr>
      <vt:lpstr>КАТЕГОРИЗАЦИЈА  НА МУСКУЛНИТЕ ПОВРЕДИ </vt:lpstr>
      <vt:lpstr>Slide 6</vt:lpstr>
      <vt:lpstr>Повеќето мускулни повреди не се руптури </vt:lpstr>
      <vt:lpstr>ЗНАЦИ И СИМПТОМИ НА АКУТНА МУСКУЛНА ПОВРЕДА </vt:lpstr>
      <vt:lpstr>ПРИЧИНИ ЗА МУСКУЛНА ПОВРЕДА (ПОВЕКЕ ФАКТОРИ) </vt:lpstr>
      <vt:lpstr>ДИЈАГНОЗА </vt:lpstr>
      <vt:lpstr>Slide 11</vt:lpstr>
      <vt:lpstr>КЛИНИЧКИ ПРЕГЛЕД(НЕЗАМЕНЛИВ) </vt:lpstr>
      <vt:lpstr>Анамнеза(историја/симптоми)</vt:lpstr>
      <vt:lpstr>Клиничкиот преглед (инспекција, палпација,споредба со контралатералната страна)  </vt:lpstr>
      <vt:lpstr>Slide 15</vt:lpstr>
      <vt:lpstr>Slide 16</vt:lpstr>
      <vt:lpstr>Slide 17</vt:lpstr>
      <vt:lpstr>ИСПИТУВАЊЕ НА МУСКУЛНА СИЛА</vt:lpstr>
      <vt:lpstr>РАДИОЛОШКИ ИСПИТУВАЊА </vt:lpstr>
      <vt:lpstr>ЛАБОРАТОРИСКИ ТЕСТОВИ </vt:lpstr>
      <vt:lpstr>Slide 21</vt:lpstr>
      <vt:lpstr>ТРЕТМАН НА МУСКУЛНИТЕ ПОВРЕДИ </vt:lpstr>
      <vt:lpstr>ТРЕТМАН НА АКУТНИТЕ  ПОВРЕДИ </vt:lpstr>
      <vt:lpstr>Slide 24</vt:lpstr>
      <vt:lpstr>ПРЕВЕНЦИЈА </vt:lpstr>
      <vt:lpstr>Slide 26</vt:lpstr>
      <vt:lpstr>КРИТЕРИУМИ ЗА ВРАЌАЊЕ ВО ИГРА </vt:lpstr>
      <vt:lpstr>Slide 28</vt:lpstr>
      <vt:lpstr>Повреди на заднa ложа (Hamstrings )</vt:lpstr>
      <vt:lpstr>Slide 30</vt:lpstr>
      <vt:lpstr>ДИЈАГНОЗА </vt:lpstr>
      <vt:lpstr>ИНСПЕКЦИЈА (ОТОК , ХЕМАТОМ, СКРАТУВАЊЕ, ЛУЗНИ, ПРОМЕНЕТА МОРФОЛОГИЈА...)</vt:lpstr>
      <vt:lpstr>ПАЛПАЦИЈА( болка (локална/дифузна), GAP. , место на повреда)</vt:lpstr>
      <vt:lpstr>ROM    И     МУСКУЛНА СИЛА </vt:lpstr>
      <vt:lpstr>РАДИОЛОШКИ ИСПИТУВАЊА </vt:lpstr>
      <vt:lpstr>Slide 36</vt:lpstr>
      <vt:lpstr>Slide 37</vt:lpstr>
      <vt:lpstr>ПОВРЕДИ НА КВАДРИЦЕПС </vt:lpstr>
      <vt:lpstr>Slide 39</vt:lpstr>
      <vt:lpstr>АНАМНЕЗА, ИНСПЕКЦИЈА, ПАЛПАЦИЈА </vt:lpstr>
      <vt:lpstr>ИСПИТУВАЊЕ МУСКУЛНА СИЛА   (ДИФ ДГ. ILIOPSOAS) </vt:lpstr>
      <vt:lpstr>РАДИОЛОШКИ ИСПИТУВАЊА   МР И УЗ</vt:lpstr>
      <vt:lpstr>Slide 43</vt:lpstr>
      <vt:lpstr>ПОВРЕДИ НА ПОТКОЛЕНИЦА </vt:lpstr>
      <vt:lpstr>Slide 45</vt:lpstr>
      <vt:lpstr>ДИЈАГНОЗА</vt:lpstr>
      <vt:lpstr>МУСКУЛНА СИЛА </vt:lpstr>
      <vt:lpstr>ПРЕВЕНЦИЈА  </vt:lpstr>
      <vt:lpstr>Slide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Повреди на мускули, дијагноза и менаџирање </dc:title>
  <dc:creator>дарко</dc:creator>
  <cp:lastModifiedBy>дарко</cp:lastModifiedBy>
  <cp:revision>64</cp:revision>
  <dcterms:created xsi:type="dcterms:W3CDTF">2020-01-10T14:30:01Z</dcterms:created>
  <dcterms:modified xsi:type="dcterms:W3CDTF">2020-01-11T07:00:37Z</dcterms:modified>
</cp:coreProperties>
</file>