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2978" autoAdjust="0"/>
  </p:normalViewPr>
  <p:slideViewPr>
    <p:cSldViewPr>
      <p:cViewPr varScale="1">
        <p:scale>
          <a:sx n="82" d="100"/>
          <a:sy n="82" d="100"/>
        </p:scale>
        <p:origin x="-1474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E5B39-B060-441D-BCB8-EAFE326293AF}" type="datetimeFigureOut">
              <a:rPr lang="en-GB" smtClean="0"/>
              <a:pPr/>
              <a:t>05/01/2020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12B9E4-D3D7-4016-A418-89656F5DEE9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mk-MK" sz="3600" dirty="0" smtClean="0"/>
              <a:t>Повреди на прекумерна </a:t>
            </a:r>
            <a:r>
              <a:rPr lang="en-GB" sz="3600" dirty="0" smtClean="0"/>
              <a:t>e</a:t>
            </a:r>
            <a:r>
              <a:rPr lang="mk-MK" sz="3600" dirty="0" smtClean="0"/>
              <a:t>ксплоатација</a:t>
            </a:r>
            <a:r>
              <a:rPr lang="mk-MK" dirty="0" smtClean="0"/>
              <a:t/>
            </a:r>
            <a:br>
              <a:rPr lang="mk-MK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8136904" cy="1872208"/>
          </a:xfrm>
        </p:spPr>
        <p:txBody>
          <a:bodyPr>
            <a:normAutofit/>
          </a:bodyPr>
          <a:lstStyle/>
          <a:p>
            <a:pPr algn="l"/>
            <a:r>
              <a:rPr lang="mk-MK" sz="2000" dirty="0" smtClean="0">
                <a:solidFill>
                  <a:schemeClr val="tx1"/>
                </a:solidFill>
              </a:rPr>
              <a:t>Вовед</a:t>
            </a:r>
          </a:p>
          <a:p>
            <a:pPr algn="l"/>
            <a:r>
              <a:rPr lang="mk-MK" sz="2000" dirty="0" smtClean="0"/>
              <a:t>П</a:t>
            </a:r>
            <a:r>
              <a:rPr lang="mk-MK" sz="2000" dirty="0" smtClean="0">
                <a:solidFill>
                  <a:schemeClr val="tx1"/>
                </a:solidFill>
              </a:rPr>
              <a:t>остојат </a:t>
            </a:r>
            <a:r>
              <a:rPr lang="mk-MK" sz="2000" dirty="0">
                <a:solidFill>
                  <a:schemeClr val="tx1"/>
                </a:solidFill>
              </a:rPr>
              <a:t>два главни вида повреди во </a:t>
            </a:r>
            <a:r>
              <a:rPr lang="mk-MK" sz="2000" dirty="0" smtClean="0">
                <a:solidFill>
                  <a:schemeClr val="tx1"/>
                </a:solidFill>
              </a:rPr>
              <a:t>футбалот:</a:t>
            </a:r>
            <a:endParaRPr lang="en-GB" sz="2000" dirty="0">
              <a:solidFill>
                <a:schemeClr val="tx1"/>
              </a:solidFill>
            </a:endParaRP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-Трауматски повреди</a:t>
            </a:r>
            <a:endParaRPr lang="en-GB" sz="2000" dirty="0">
              <a:solidFill>
                <a:schemeClr val="tx1"/>
              </a:solidFill>
            </a:endParaRPr>
          </a:p>
          <a:p>
            <a:pPr algn="l"/>
            <a:r>
              <a:rPr lang="mk-MK" sz="2000" dirty="0">
                <a:solidFill>
                  <a:schemeClr val="tx1"/>
                </a:solidFill>
              </a:rPr>
              <a:t>-Повреди на прекумерна </a:t>
            </a:r>
            <a:r>
              <a:rPr lang="mk-MK" sz="2000" dirty="0" smtClean="0"/>
              <a:t>експлоатација</a:t>
            </a:r>
            <a:endParaRPr lang="en-GB" sz="2000" dirty="0">
              <a:solidFill>
                <a:schemeClr val="tx1"/>
              </a:solidFill>
            </a:endParaRPr>
          </a:p>
          <a:p>
            <a:pPr algn="l"/>
            <a:endParaRPr lang="mk-MK" dirty="0"/>
          </a:p>
          <a:p>
            <a:endParaRPr lang="mk-MK" dirty="0" smtClean="0"/>
          </a:p>
          <a:p>
            <a:endParaRPr lang="mk-MK" dirty="0"/>
          </a:p>
          <a:p>
            <a:endParaRPr lang="en-GB" dirty="0"/>
          </a:p>
        </p:txBody>
      </p:sp>
      <p:pic>
        <p:nvPicPr>
          <p:cNvPr id="9" name="Picture 8" descr="IMG_E96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429000"/>
            <a:ext cx="8445500" cy="24482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9552" y="5805264"/>
            <a:ext cx="345638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mk-MK" dirty="0" smtClean="0">
                <a:solidFill>
                  <a:schemeClr val="accent1"/>
                </a:solidFill>
              </a:rPr>
              <a:t>Трауматска повреда</a:t>
            </a:r>
          </a:p>
          <a:p>
            <a:r>
              <a:rPr lang="mk-MK" dirty="0" smtClean="0"/>
              <a:t>Повреда со ненадеен почеток и позната причина   2/3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427984" y="5805264"/>
            <a:ext cx="3960440" cy="830997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mk-MK" sz="1600" dirty="0" smtClean="0">
                <a:solidFill>
                  <a:schemeClr val="accent1"/>
                </a:solidFill>
              </a:rPr>
              <a:t>Повреда на прекумерна </a:t>
            </a:r>
            <a:r>
              <a:rPr lang="mk-MK" sz="1600" dirty="0" smtClean="0">
                <a:solidFill>
                  <a:schemeClr val="accent1"/>
                </a:solidFill>
              </a:rPr>
              <a:t>експлоатација</a:t>
            </a:r>
            <a:endParaRPr lang="mk-MK" sz="1600" dirty="0" smtClean="0">
              <a:solidFill>
                <a:schemeClr val="accent1"/>
              </a:solidFill>
            </a:endParaRPr>
          </a:p>
          <a:p>
            <a:r>
              <a:rPr lang="mk-MK" sz="1600" dirty="0" smtClean="0">
                <a:solidFill>
                  <a:schemeClr val="bg1"/>
                </a:solidFill>
              </a:rPr>
              <a:t>Повреда со скриен почеток и непозната причина  1/3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mk-MK" sz="2000" dirty="0" smtClean="0">
                <a:solidFill>
                  <a:schemeClr val="tx1"/>
                </a:solidFill>
              </a:rPr>
              <a:t>Во просек на повредите од прекумерна експлоатација се застапени од околу 28% од целосното изгубено време при повреди во </a:t>
            </a:r>
            <a:r>
              <a:rPr lang="mk-MK" sz="2000" dirty="0" smtClean="0">
                <a:solidFill>
                  <a:schemeClr val="tx1"/>
                </a:solidFill>
                <a:effectLst/>
              </a:rPr>
              <a:t>Студијата</a:t>
            </a:r>
            <a:r>
              <a:rPr lang="mk-MK" sz="2000" dirty="0" smtClean="0">
                <a:solidFill>
                  <a:schemeClr val="tx1"/>
                </a:solidFill>
              </a:rPr>
              <a:t> на УЕФА.</a:t>
            </a:r>
            <a:r>
              <a:rPr lang="en-GB" dirty="0" smtClean="0">
                <a:solidFill>
                  <a:schemeClr val="tx1"/>
                </a:solidFill>
              </a:rPr>
              <a:t/>
            </a:r>
            <a:br>
              <a:rPr lang="en-GB" dirty="0" smtClean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484784"/>
            <a:ext cx="7776864" cy="4032448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mk-MK" sz="4000" dirty="0" smtClean="0">
                <a:solidFill>
                  <a:schemeClr val="tx1">
                    <a:lumMod val="95000"/>
                  </a:schemeClr>
                </a:solidFill>
              </a:rPr>
              <a:t>Повредите на прекумерна експлоатација се водечки во изгубено време заради отсуство од тренинзи и натпревари. Еден типичен пример на рана мускуло-скелетна  повреда на прекумерна експлоатација  е чувството на болка за време на загревањето пред физичката активност по што болката потоа исчезнува или се намалува за време на физичка активност и истата да се повторува со зголемен интезитет откако ќе заврши физичката активност. </a:t>
            </a:r>
            <a:endParaRPr lang="en-GB" sz="4000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l"/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Играчот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често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продолжува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со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играње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без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да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бара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медицинско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советување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во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раните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фази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на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повреда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и 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има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значителен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ризик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играчот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да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влезе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во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една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безизлезна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болна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ситуација,каде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што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продолжената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активност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може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да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причинува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понатамошна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микро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траума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mk-MK" sz="4000" dirty="0" smtClean="0">
                <a:solidFill>
                  <a:schemeClr val="tx1">
                    <a:lumMod val="95000"/>
                  </a:schemeClr>
                </a:solidFill>
              </a:rPr>
              <a:t>на ткивата 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и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поголема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1">
                    <a:lumMod val="95000"/>
                  </a:schemeClr>
                </a:solidFill>
              </a:rPr>
              <a:t>болка</a:t>
            </a:r>
            <a:r>
              <a:rPr lang="en-GB" sz="4000" dirty="0" smtClean="0">
                <a:solidFill>
                  <a:schemeClr val="tx1">
                    <a:lumMod val="95000"/>
                  </a:schemeClr>
                </a:solidFill>
              </a:rPr>
              <a:t>.</a:t>
            </a:r>
          </a:p>
          <a:p>
            <a:pPr algn="l"/>
            <a:r>
              <a:rPr lang="mk-MK" sz="4000" dirty="0" smtClean="0">
                <a:solidFill>
                  <a:schemeClr val="tx1">
                    <a:lumMod val="95000"/>
                  </a:schemeClr>
                </a:solidFill>
              </a:rPr>
              <a:t>Речиси и да нема единствена идентификувана причина во етиологија на повреди со прекумерна експлоатација, тие настануват како резултат на комбинација на внатрешни фактори (поврзани со играчот) и надворешни (околни) фактори.</a:t>
            </a:r>
            <a:endParaRPr lang="en-GB" sz="40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en-GB" sz="2700" dirty="0" smtClean="0">
                <a:solidFill>
                  <a:schemeClr val="tx1"/>
                </a:solidFill>
              </a:rPr>
              <a:t/>
            </a:r>
            <a:br>
              <a:rPr lang="en-GB" sz="2700" dirty="0" smtClean="0">
                <a:solidFill>
                  <a:schemeClr val="tx1"/>
                </a:solidFill>
              </a:rPr>
            </a:br>
            <a:r>
              <a:rPr lang="mk-MK" sz="27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Внатрешни и надворешни фактори поврзани со повреди од прекумерна екплоатација </a:t>
            </a:r>
            <a:endParaRPr lang="en-GB" sz="27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552" y="2348880"/>
          <a:ext cx="82296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mk-MK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Внатрешни и надворешни фактори поврзани со повреди од прекумерна екплоатација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Внатрешни фактори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Надворечни фактори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Претходна повреда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Недоволна рехабилитација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Анатомски малформации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Возраст (стар или млад)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Висока или ниска телесна маса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Психолошки </a:t>
                      </a: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фактори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Големо напрегање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Висок интензитет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Висока зачестеност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Монотоно тренирање 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Несоодветна техника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Опрема или обувки</a:t>
                      </a:r>
                      <a:endParaRPr lang="en-GB" sz="1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mk-MK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Временските услови или подлогата 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88641"/>
            <a:ext cx="7772400" cy="936103"/>
          </a:xfrm>
        </p:spPr>
        <p:txBody>
          <a:bodyPr>
            <a:normAutofit/>
          </a:bodyPr>
          <a:lstStyle/>
          <a:p>
            <a:pPr algn="l"/>
            <a:r>
              <a:rPr lang="mk-MK" sz="2800" dirty="0" smtClean="0"/>
              <a:t>Дијагноза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340768"/>
            <a:ext cx="7920880" cy="496855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mk-MK" sz="2400" dirty="0" smtClean="0">
                <a:solidFill>
                  <a:schemeClr val="tx1"/>
                </a:solidFill>
              </a:rPr>
              <a:t>Повредите настанати со прекумерна екплоатација честопати се тешки за диагностицирање при што треба да се земат предвид бројни диференциални диагнози а основата за диагнозата е темелна историја на пациентот заедно со клинички преглед. Важно е да се открие дали имало промена во тежината на тренингот, обувките или подлогата за играње. Потребна е внимателна историја на болката вклучувајќи прашања од типот: </a:t>
            </a:r>
            <a:r>
              <a:rPr lang="en-GB" sz="2400" dirty="0" smtClean="0">
                <a:solidFill>
                  <a:schemeClr val="tx1"/>
                </a:solidFill>
              </a:rPr>
              <a:t>K</a:t>
            </a:r>
            <a:r>
              <a:rPr lang="mk-MK" sz="2400" dirty="0" smtClean="0">
                <a:solidFill>
                  <a:schemeClr val="tx1"/>
                </a:solidFill>
              </a:rPr>
              <a:t>ога боли</a:t>
            </a:r>
            <a:r>
              <a:rPr lang="en-GB" sz="2400" dirty="0" smtClean="0">
                <a:solidFill>
                  <a:schemeClr val="tx1"/>
                </a:solidFill>
              </a:rPr>
              <a:t>?, </a:t>
            </a:r>
            <a:r>
              <a:rPr lang="mk-MK" sz="2400" dirty="0" smtClean="0">
                <a:solidFill>
                  <a:schemeClr val="tx1"/>
                </a:solidFill>
              </a:rPr>
              <a:t>Каде боли</a:t>
            </a:r>
            <a:r>
              <a:rPr lang="en-GB" sz="2400" dirty="0" smtClean="0">
                <a:solidFill>
                  <a:schemeClr val="tx1"/>
                </a:solidFill>
              </a:rPr>
              <a:t>?</a:t>
            </a:r>
            <a:r>
              <a:rPr lang="mk-MK" sz="2400" dirty="0" smtClean="0">
                <a:solidFill>
                  <a:schemeClr val="tx1"/>
                </a:solidFill>
              </a:rPr>
              <a:t>, Што ја предизвикува болката</a:t>
            </a:r>
            <a:r>
              <a:rPr lang="en-GB" sz="2400" dirty="0" smtClean="0">
                <a:solidFill>
                  <a:schemeClr val="tx1"/>
                </a:solidFill>
              </a:rPr>
              <a:t>?</a:t>
            </a:r>
            <a:r>
              <a:rPr lang="mk-MK" sz="2400" dirty="0" smtClean="0">
                <a:solidFill>
                  <a:schemeClr val="tx1"/>
                </a:solidFill>
              </a:rPr>
              <a:t>, Што ја ублажува болката</a:t>
            </a:r>
            <a:r>
              <a:rPr lang="en-GB" sz="2400" dirty="0" smtClean="0">
                <a:solidFill>
                  <a:schemeClr val="tx1"/>
                </a:solidFill>
              </a:rPr>
              <a:t>?</a:t>
            </a:r>
            <a:r>
              <a:rPr lang="mk-MK" sz="2400" dirty="0" smtClean="0">
                <a:solidFill>
                  <a:schemeClr val="tx1"/>
                </a:solidFill>
              </a:rPr>
              <a:t>. </a:t>
            </a:r>
            <a:endParaRPr lang="en-GB" sz="2400" dirty="0" smtClean="0">
              <a:solidFill>
                <a:schemeClr val="tx1"/>
              </a:solidFill>
            </a:endParaRPr>
          </a:p>
          <a:p>
            <a:pPr algn="l"/>
            <a:r>
              <a:rPr lang="mk-MK" sz="2400" dirty="0" smtClean="0">
                <a:solidFill>
                  <a:schemeClr val="tx1"/>
                </a:solidFill>
              </a:rPr>
              <a:t>При физичкото испитување, не е важно само да се испита погодениот дел од телото, туку и да се користи и посистематски пристап со цел да се идентификуваат можни анатомски малформации, како што е неадекватна должина на нозете, деформитети на колената (во облик на буквата Х) или прекумерна пронација на стапалото.</a:t>
            </a:r>
            <a:endParaRPr lang="en-GB" sz="2400" dirty="0" smtClean="0">
              <a:solidFill>
                <a:schemeClr val="tx1"/>
              </a:solidFill>
            </a:endParaRPr>
          </a:p>
          <a:p>
            <a:endParaRPr lang="en-GB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60649"/>
            <a:ext cx="7772400" cy="864095"/>
          </a:xfrm>
        </p:spPr>
        <p:txBody>
          <a:bodyPr>
            <a:normAutofit/>
          </a:bodyPr>
          <a:lstStyle/>
          <a:p>
            <a:pPr algn="l"/>
            <a:r>
              <a:rPr lang="mk-MK" sz="2800" dirty="0" smtClean="0">
                <a:effectLst/>
              </a:rPr>
              <a:t>Радиолошки</a:t>
            </a:r>
            <a:r>
              <a:rPr lang="mk-MK" sz="2800" dirty="0" smtClean="0"/>
              <a:t> испитувања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848872" cy="4176464"/>
          </a:xfrm>
        </p:spPr>
        <p:txBody>
          <a:bodyPr>
            <a:norm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mk-MK" dirty="0" smtClean="0"/>
              <a:t>МРИ-е златен стандард за утврдување на повреда од прекумерна екплоатација,не само за мускулно-тетивните повреди туку и за коскени повреди-како што се</a:t>
            </a:r>
            <a:r>
              <a:rPr lang="en-GB" dirty="0" smtClean="0"/>
              <a:t> Stress </a:t>
            </a:r>
            <a:r>
              <a:rPr lang="en-GB" dirty="0" err="1" smtClean="0"/>
              <a:t>frakturi</a:t>
            </a:r>
            <a:r>
              <a:rPr lang="mk-MK" dirty="0" smtClean="0"/>
              <a:t>.</a:t>
            </a:r>
            <a:endParaRPr lang="en-GB" dirty="0" smtClean="0"/>
          </a:p>
          <a:p>
            <a:pPr lvl="0" algn="l">
              <a:buFont typeface="Arial" pitchFamily="34" charset="0"/>
              <a:buChar char="•"/>
            </a:pPr>
            <a:r>
              <a:rPr lang="mk-MK" dirty="0" smtClean="0"/>
              <a:t>Обична РТГ слика</a:t>
            </a:r>
            <a:endParaRPr lang="en-GB" dirty="0" smtClean="0"/>
          </a:p>
          <a:p>
            <a:pPr lvl="0" algn="l">
              <a:buFont typeface="Arial" pitchFamily="34" charset="0"/>
              <a:buChar char="•"/>
            </a:pPr>
            <a:r>
              <a:rPr lang="mk-MK" dirty="0" smtClean="0"/>
              <a:t>Ултрасонографија-повеќе за тендинопати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88641"/>
            <a:ext cx="7772400" cy="1008112"/>
          </a:xfrm>
        </p:spPr>
        <p:txBody>
          <a:bodyPr>
            <a:normAutofit/>
          </a:bodyPr>
          <a:lstStyle/>
          <a:p>
            <a:pPr algn="l"/>
            <a:r>
              <a:rPr lang="mk-MK" sz="2800" dirty="0" smtClean="0"/>
              <a:t>Третман 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340768"/>
            <a:ext cx="3960440" cy="4968552"/>
          </a:xfrm>
        </p:spPr>
        <p:txBody>
          <a:bodyPr>
            <a:normAutofit/>
          </a:bodyPr>
          <a:lstStyle/>
          <a:p>
            <a:pPr algn="l"/>
            <a:r>
              <a:rPr lang="mk-MK" sz="1600" b="1" i="1" dirty="0" smtClean="0"/>
              <a:t>Алтернативен тренинг </a:t>
            </a:r>
            <a:r>
              <a:rPr lang="mk-MK" sz="1600" dirty="0" smtClean="0"/>
              <a:t>(релативен одмор) како што е возење велосипед и вежби во базен, често пати може да се започне веднаш а треба да се избегнува апсолутно мирување и имобилизација.</a:t>
            </a:r>
            <a:endParaRPr lang="en-GB" dirty="0" smtClean="0"/>
          </a:p>
          <a:p>
            <a:pPr algn="l"/>
            <a:r>
              <a:rPr lang="mk-MK" sz="1600" b="1" i="1" dirty="0" smtClean="0"/>
              <a:t>Антиинфламаторни лекови </a:t>
            </a:r>
          </a:p>
          <a:p>
            <a:pPr algn="l"/>
            <a:r>
              <a:rPr lang="mk-MK" sz="1600" dirty="0" smtClean="0"/>
              <a:t>Најновите студии за време на меѓународните натпревари на  ФИФА и УЕФА укажуваат на алармантно голема употреба на НСАИЛ кај фудбалерите,одлучено е дека треба да се избегнуваат затоа што се опишани </a:t>
            </a:r>
            <a:r>
              <a:rPr lang="mk-MK" sz="1600" smtClean="0"/>
              <a:t>потенцијални </a:t>
            </a:r>
            <a:r>
              <a:rPr lang="mk-MK" sz="1600" smtClean="0"/>
              <a:t>неповолни </a:t>
            </a:r>
            <a:r>
              <a:rPr lang="mk-MK" sz="1600" dirty="0" smtClean="0"/>
              <a:t>влијаниа со честа употреба на НСАИЛ, кои вклучуваат анемија, намален проток на крв во бубрезите, хроничен гастрит како и негативни влијанија при заздравување на коските и мускулите.  </a:t>
            </a:r>
            <a:endParaRPr lang="en-GB" sz="1600" dirty="0" smtClean="0"/>
          </a:p>
          <a:p>
            <a:pPr algn="l"/>
            <a:endParaRPr lang="en-GB" sz="1600" b="1" i="1" dirty="0" smtClean="0"/>
          </a:p>
          <a:p>
            <a:endParaRPr lang="en-GB" dirty="0"/>
          </a:p>
        </p:txBody>
      </p:sp>
      <p:pic>
        <p:nvPicPr>
          <p:cNvPr id="4" name="Picture 3" descr="IMG_E96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3600" y="1844824"/>
            <a:ext cx="4470400" cy="34163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794352"/>
          </a:xfrm>
        </p:spPr>
        <p:txBody>
          <a:bodyPr>
            <a:normAutofit/>
          </a:bodyPr>
          <a:lstStyle/>
          <a:p>
            <a:r>
              <a:rPr lang="mk-MK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Фрактури од напрегање (</a:t>
            </a:r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Stress </a:t>
            </a:r>
            <a:r>
              <a:rPr lang="en-GB" sz="28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Frakturi</a:t>
            </a:r>
            <a:r>
              <a:rPr lang="en-GB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  <a:endParaRPr lang="en-GB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1330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mk-MK" sz="2000" dirty="0" smtClean="0"/>
              <a:t>Фрактурите од напрегање не се вообичаени во фудбалот и претставуваат околу 0,5 % од сите повреди во футбалот, но се важни за диагностицирање затоа што некои може да бидат сериозни (како што се фрактури на предниот дел од тибијата и феморалниот врат). </a:t>
            </a:r>
          </a:p>
          <a:p>
            <a:pPr>
              <a:buNone/>
            </a:pPr>
            <a:r>
              <a:rPr lang="mk-MK" sz="2000" dirty="0" smtClean="0"/>
              <a:t>Овие фрактури се резултат на повторливи максимални напрегања, ја замаруваат коската при тешки активности како што се трчање и скокање.</a:t>
            </a:r>
          </a:p>
          <a:p>
            <a:pPr>
              <a:buNone/>
            </a:pPr>
            <a:r>
              <a:rPr lang="mk-MK" sz="2000" dirty="0" smtClean="0"/>
              <a:t>Помладите играчи се особено склони на ова повреда, а повеќе повреди се забележани за време на периодот на подготовка во предсезоната. </a:t>
            </a:r>
            <a:endParaRPr lang="en-GB" sz="20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2400" cy="936104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 smtClean="0"/>
              <a:t/>
            </a:r>
            <a:br>
              <a:rPr lang="en-GB" dirty="0" smtClean="0"/>
            </a:br>
            <a:r>
              <a:rPr lang="mk-MK" sz="6000" dirty="0" smtClean="0"/>
              <a:t> </a:t>
            </a:r>
            <a:r>
              <a:rPr lang="mk-MK" sz="3100" dirty="0" smtClean="0"/>
              <a:t>Фрактури на 5 метатарзална коска </a:t>
            </a:r>
            <a:endParaRPr lang="en-GB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484784"/>
            <a:ext cx="5040560" cy="4824536"/>
          </a:xfrm>
        </p:spPr>
        <p:txBody>
          <a:bodyPr>
            <a:normAutofit lnSpcReduction="10000"/>
          </a:bodyPr>
          <a:lstStyle/>
          <a:p>
            <a:pPr algn="l"/>
            <a:r>
              <a:rPr lang="mk-MK" sz="1600" dirty="0" smtClean="0"/>
              <a:t>Е најчеста стрес фрактура во современиот професионален футбал.</a:t>
            </a:r>
          </a:p>
          <a:p>
            <a:pPr algn="l"/>
            <a:r>
              <a:rPr lang="mk-MK" sz="1600" dirty="0" smtClean="0"/>
              <a:t>Во една студија дури 78% од фрактурите од напрегање евидентирани кај машките фудбалери настануваат на петтата метатарзална коска, додека само 0,5% настанале на друга коска во стапалото. </a:t>
            </a:r>
          </a:p>
          <a:p>
            <a:pPr algn="l"/>
            <a:r>
              <a:rPr lang="mk-MK" sz="1600" dirty="0" smtClean="0"/>
              <a:t>Овие фрактури се пак доста ретки во однос на другите видови на повреди и екипа од 25 играчи може да очекува по една фрактура на петтата метатарзална коска секоја петта сезона.</a:t>
            </a:r>
          </a:p>
          <a:p>
            <a:pPr algn="l"/>
            <a:r>
              <a:rPr lang="mk-MK" sz="1600" dirty="0" smtClean="0"/>
              <a:t>Играчот може да има и продромални симптоми како што е болка на латералната страна на стопалото пред да се манифистира фрактурата.Овој вид на фрактури имаат големи заздравувачки проблеми-но доминират проблемите на незаздравување или лошо заздравување повеќе како резултат на конзервативен третман одколку хируршкиот третман.</a:t>
            </a:r>
            <a:endParaRPr lang="en-GB" sz="1600" dirty="0" smtClean="0"/>
          </a:p>
          <a:p>
            <a:endParaRPr lang="mk-MK" sz="1200" dirty="0" smtClean="0"/>
          </a:p>
          <a:p>
            <a:r>
              <a:rPr lang="mk-MK" sz="2000" dirty="0" smtClean="0"/>
              <a:t> </a:t>
            </a:r>
            <a:endParaRPr lang="en-GB" sz="2000" dirty="0"/>
          </a:p>
        </p:txBody>
      </p:sp>
      <p:pic>
        <p:nvPicPr>
          <p:cNvPr id="4" name="Picture 3" descr="IMG_E96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628800"/>
            <a:ext cx="3403600" cy="3784600"/>
          </a:xfrm>
          <a:prstGeom prst="rect">
            <a:avLst/>
          </a:prstGeom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332656"/>
            <a:ext cx="5904656" cy="893961"/>
          </a:xfrm>
        </p:spPr>
        <p:txBody>
          <a:bodyPr>
            <a:normAutofit/>
          </a:bodyPr>
          <a:lstStyle/>
          <a:p>
            <a:r>
              <a:rPr lang="mk-MK" sz="2800" dirty="0" smtClean="0"/>
              <a:t>Фрактури на 5 метатарзална коска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412776"/>
            <a:ext cx="4248472" cy="4824536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mk-MK" sz="2400" dirty="0" smtClean="0"/>
              <a:t>97% од фрактурите на 5 метатарзална коска се локализирани на базата од коската.</a:t>
            </a:r>
          </a:p>
          <a:p>
            <a:pPr algn="l"/>
            <a:r>
              <a:rPr lang="en-GB" sz="2400" i="1" dirty="0" smtClean="0"/>
              <a:t>Zone B</a:t>
            </a:r>
            <a:r>
              <a:rPr lang="mk-MK" sz="2400" i="1" dirty="0" smtClean="0"/>
              <a:t> според Торг</a:t>
            </a:r>
          </a:p>
          <a:p>
            <a:pPr algn="l">
              <a:buFont typeface="Arial" pitchFamily="34" charset="0"/>
              <a:buChar char="•"/>
            </a:pPr>
            <a:r>
              <a:rPr lang="mk-MK" sz="2400" dirty="0" smtClean="0"/>
              <a:t>Авулзите се многу ретки.</a:t>
            </a:r>
          </a:p>
          <a:p>
            <a:pPr algn="l">
              <a:buFont typeface="Arial" pitchFamily="34" charset="0"/>
              <a:buChar char="•"/>
            </a:pPr>
            <a:r>
              <a:rPr lang="mk-MK" sz="2400" dirty="0" smtClean="0"/>
              <a:t> Најдобра оперативна техника за решавање на фрактури на 5 метатарзална коска е употреба на интрамедуларна фиксација со или без коскен графт.</a:t>
            </a:r>
          </a:p>
          <a:p>
            <a:pPr algn="l"/>
            <a:endParaRPr lang="mk-MK" sz="2000" dirty="0" smtClean="0"/>
          </a:p>
          <a:p>
            <a:pPr algn="l"/>
            <a:endParaRPr lang="mk-MK" sz="2000" dirty="0" smtClean="0"/>
          </a:p>
          <a:p>
            <a:pPr algn="l"/>
            <a:endParaRPr lang="mk-MK" sz="2000" dirty="0" smtClean="0"/>
          </a:p>
          <a:p>
            <a:endParaRPr lang="mk-MK" dirty="0" smtClean="0"/>
          </a:p>
          <a:p>
            <a:endParaRPr lang="mk-MK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3" descr="IMG_E9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1700808"/>
            <a:ext cx="2730500" cy="37338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ctr"/>
            <a:r>
              <a:rPr lang="mk-MK" dirty="0" smtClean="0"/>
              <a:t/>
            </a:r>
            <a:br>
              <a:rPr lang="mk-MK" dirty="0" smtClean="0"/>
            </a:br>
            <a:r>
              <a:rPr lang="mk-MK" sz="5400" dirty="0" smtClean="0"/>
              <a:t> </a:t>
            </a:r>
            <a:r>
              <a:rPr lang="mk-MK" sz="27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Други услови на прекумерна експлоатација што влијаат врз потколеницата</a:t>
            </a:r>
            <a:endParaRPr lang="en-GB" sz="27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1412776"/>
            <a:ext cx="6408712" cy="4958011"/>
          </a:xfrm>
        </p:spPr>
        <p:txBody>
          <a:bodyPr>
            <a:normAutofit lnSpcReduction="10000"/>
          </a:bodyPr>
          <a:lstStyle/>
          <a:p>
            <a:r>
              <a:rPr lang="en-GB" sz="2000" dirty="0" smtClean="0"/>
              <a:t>CECS-</a:t>
            </a:r>
            <a:r>
              <a:rPr lang="mk-MK" sz="2000" dirty="0" smtClean="0"/>
              <a:t>синдром од хроничен напор</a:t>
            </a:r>
          </a:p>
          <a:p>
            <a:r>
              <a:rPr lang="en-GB" sz="2000" dirty="0" smtClean="0"/>
              <a:t>MTSS-</a:t>
            </a:r>
            <a:r>
              <a:rPr lang="mk-MK" sz="2000" dirty="0" smtClean="0"/>
              <a:t>синдром на напрегање на средниот дел на тибијата</a:t>
            </a:r>
          </a:p>
          <a:p>
            <a:pPr>
              <a:buNone/>
            </a:pPr>
            <a:r>
              <a:rPr lang="en-GB" sz="1800" dirty="0" smtClean="0"/>
              <a:t>CECS</a:t>
            </a:r>
            <a:r>
              <a:rPr lang="mk-MK" sz="1800" dirty="0" smtClean="0"/>
              <a:t>-овој синдром може да ги зафати сите четири делови на потколеницата (предниот, страничниот, површниот заден дел и внатрешниот заден дел), засебно или во комбинација. Состојбата обично започнува постепено како резултат на вежбање. Кога притисокот меѓу деловите го надминува капиларниот крвен притисок на мускулот, малите крвни садови колабираат и ова резултира во лолализирана исхемија-кој што дел е тврд и боли при палпација.</a:t>
            </a:r>
          </a:p>
          <a:p>
            <a:pPr>
              <a:buNone/>
            </a:pPr>
            <a:r>
              <a:rPr lang="en-GB" sz="1800" dirty="0" smtClean="0"/>
              <a:t>MTSS</a:t>
            </a:r>
            <a:r>
              <a:rPr lang="mk-MK" sz="1800" dirty="0" smtClean="0"/>
              <a:t>-познат како ,,воспаление на листот</a:t>
            </a:r>
            <a:r>
              <a:rPr lang="en-GB" sz="1800" dirty="0" smtClean="0"/>
              <a:t>’’ e </a:t>
            </a:r>
            <a:r>
              <a:rPr lang="mk-MK" sz="1800" dirty="0" smtClean="0"/>
              <a:t>честа причина за болки во задниот дел на потколеницата. Точната причина за состојбата е непозната. Играчот се жали на дифузна болка повеќе присутна на средина или долна третина на задномедијалната страна на тибијата.</a:t>
            </a:r>
            <a:endParaRPr lang="en-GB" sz="1800" dirty="0" smtClean="0"/>
          </a:p>
          <a:p>
            <a:pPr>
              <a:buNone/>
            </a:pPr>
            <a:endParaRPr lang="en-GB" sz="1800" dirty="0"/>
          </a:p>
        </p:txBody>
      </p:sp>
      <p:pic>
        <p:nvPicPr>
          <p:cNvPr id="5" name="Content Placeholder 4" descr="IMG_E9666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660232" y="2060848"/>
            <a:ext cx="2340868" cy="3657600"/>
          </a:xfrm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k-MK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Синдром на напрегање на средниот дел на тибијата (</a:t>
            </a:r>
            <a:r>
              <a:rPr lang="en-GB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MTSS)</a:t>
            </a:r>
            <a:r>
              <a:rPr lang="mk-MK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наспроти синдром од хроничен напор (</a:t>
            </a:r>
            <a:r>
              <a:rPr lang="en-GB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CESC)</a:t>
            </a:r>
            <a:r>
              <a:rPr lang="mk-MK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endParaRPr lang="en-GB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75656" y="2420888"/>
          <a:ext cx="5987008" cy="3672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587624"/>
                <a:gridCol w="1656184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MTSS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CECS</a:t>
                      </a:r>
                      <a:endParaRPr lang="en-GB" dirty="0"/>
                    </a:p>
                  </a:txBody>
                  <a:tcPr/>
                </a:tc>
              </a:tr>
              <a:tr h="493256">
                <a:tc>
                  <a:txBody>
                    <a:bodyPr/>
                    <a:lstStyle/>
                    <a:p>
                      <a:r>
                        <a:rPr lang="mk-MK" dirty="0" smtClean="0"/>
                        <a:t>Болка</a:t>
                      </a:r>
                      <a:r>
                        <a:rPr lang="mk-MK" baseline="0" dirty="0" smtClean="0"/>
                        <a:t> при загревање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-</a:t>
                      </a:r>
                      <a:endParaRPr lang="en-GB" dirty="0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mk-MK" dirty="0" smtClean="0"/>
                        <a:t>Болка при активност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+++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Болка после активност (&gt;30 мин)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-</a:t>
                      </a:r>
                      <a:endParaRPr lang="en-GB" dirty="0"/>
                    </a:p>
                  </a:txBody>
                  <a:tcPr/>
                </a:tc>
              </a:tr>
              <a:tr h="512048">
                <a:tc>
                  <a:txBody>
                    <a:bodyPr/>
                    <a:lstStyle/>
                    <a:p>
                      <a:r>
                        <a:rPr lang="mk-MK" dirty="0" smtClean="0"/>
                        <a:t>Билатерално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++</a:t>
                      </a:r>
                      <a:endParaRPr lang="en-GB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mk-MK" dirty="0" smtClean="0"/>
                        <a:t>Успешен</a:t>
                      </a:r>
                      <a:r>
                        <a:rPr lang="mk-MK" baseline="0" dirty="0" smtClean="0"/>
                        <a:t> нехирушки третман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++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-</a:t>
                      </a:r>
                      <a:endParaRPr lang="en-GB" dirty="0"/>
                    </a:p>
                  </a:txBody>
                  <a:tcPr/>
                </a:tc>
              </a:tr>
              <a:tr h="512048">
                <a:tc>
                  <a:txBody>
                    <a:bodyPr/>
                    <a:lstStyle/>
                    <a:p>
                      <a:r>
                        <a:rPr lang="mk-MK" dirty="0" smtClean="0"/>
                        <a:t>Препорачана хирургија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k-MK" dirty="0" smtClean="0"/>
                        <a:t>++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3284984"/>
            <a:ext cx="4392488" cy="1146051"/>
          </a:xfrm>
        </p:spPr>
        <p:txBody>
          <a:bodyPr/>
          <a:lstStyle/>
          <a:p>
            <a:r>
              <a:rPr lang="en-GB" dirty="0" err="1" smtClean="0">
                <a:solidFill>
                  <a:schemeClr val="tx1"/>
                </a:solidFill>
                <a:effectLst/>
              </a:rPr>
              <a:t>Faleminderit</a:t>
            </a:r>
            <a:endParaRPr lang="en-GB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7784" y="1340768"/>
            <a:ext cx="3633663" cy="1500187"/>
          </a:xfrm>
        </p:spPr>
        <p:txBody>
          <a:bodyPr>
            <a:normAutofit/>
          </a:bodyPr>
          <a:lstStyle/>
          <a:p>
            <a:r>
              <a:rPr lang="mk-MK" sz="4400" b="1" dirty="0" smtClean="0"/>
              <a:t>Благодарам</a:t>
            </a:r>
            <a:endParaRPr lang="en-GB" sz="4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295</TotalTime>
  <Words>984</Words>
  <Application>Microsoft Office PowerPoint</Application>
  <PresentationFormat>On-screen Show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Повреди на прекумерна eксплоатација </vt:lpstr>
      <vt:lpstr>Во просек на повредите од прекумерна експлоатација се застапени од околу 28% од целосното изгубено време при повреди во Студијата на УЕФА. </vt:lpstr>
      <vt:lpstr>  Внатрешни и надворешни фактори поврзани со повреди од прекумерна екплоатација </vt:lpstr>
      <vt:lpstr>Дијагноза</vt:lpstr>
      <vt:lpstr>Радиолошки испитувања</vt:lpstr>
      <vt:lpstr>Третман </vt:lpstr>
      <vt:lpstr>Фрактури од напрегање (Stress Frakturi)</vt:lpstr>
      <vt:lpstr>  Фрактури на 5 метатарзална коска </vt:lpstr>
      <vt:lpstr>Фрактури на 5 метатарзална коска</vt:lpstr>
      <vt:lpstr>  Други услови на прекумерна експлоатација што влијаат врз потколеницата</vt:lpstr>
      <vt:lpstr>Синдром на напрегање на средниот дел на тибијата (MTSS) наспроти синдром од хроничен напор (CESC) </vt:lpstr>
      <vt:lpstr>Faleminderit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Повреди на прекумерна употреба</dc:title>
  <dc:creator>nevzat jonuzi</dc:creator>
  <cp:lastModifiedBy>nevzat jonuzi</cp:lastModifiedBy>
  <cp:revision>36</cp:revision>
  <dcterms:created xsi:type="dcterms:W3CDTF">2020-01-03T22:21:02Z</dcterms:created>
  <dcterms:modified xsi:type="dcterms:W3CDTF">2020-01-05T12:05:03Z</dcterms:modified>
</cp:coreProperties>
</file>